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0"/>
  </p:notesMasterIdLst>
  <p:sldIdLst>
    <p:sldId id="256" r:id="rId2"/>
    <p:sldId id="258" r:id="rId3"/>
    <p:sldId id="260" r:id="rId4"/>
    <p:sldId id="262" r:id="rId5"/>
    <p:sldId id="263" r:id="rId6"/>
    <p:sldId id="278" r:id="rId7"/>
    <p:sldId id="265" r:id="rId8"/>
    <p:sldId id="310" r:id="rId9"/>
    <p:sldId id="273" r:id="rId10"/>
    <p:sldId id="311" r:id="rId11"/>
    <p:sldId id="318" r:id="rId12"/>
    <p:sldId id="312" r:id="rId13"/>
    <p:sldId id="313" r:id="rId14"/>
    <p:sldId id="317" r:id="rId15"/>
    <p:sldId id="316" r:id="rId16"/>
    <p:sldId id="315" r:id="rId17"/>
    <p:sldId id="292" r:id="rId18"/>
    <p:sldId id="314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Bebas Neue Bold" panose="020B0606020202050201" pitchFamily="34" charset="-52"/>
      <p:bold r:id="rId22"/>
    </p:embeddedFont>
    <p:embeddedFont>
      <p:font typeface="Cabin" panose="020B060402020202020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Nunito Light" panose="020B0604020202020204" charset="0"/>
      <p:regular r:id="rId28"/>
      <p:italic r:id="rId29"/>
    </p:embeddedFont>
    <p:embeddedFont>
      <p:font typeface="Sora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87D277-C7DC-4F33-A0AD-488592DF678A}">
  <a:tblStyle styleId="{0E87D277-C7DC-4F33-A0AD-488592DF67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C703901-B545-4024-8C2F-7DA15B7E7D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35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259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67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81fa2cd1ae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81fa2cd1ae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10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80ab7364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80ab7364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81fa2cd1ae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81fa2cd1ae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770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48000" y="1066525"/>
            <a:ext cx="6448200" cy="21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727125" y="3463450"/>
            <a:ext cx="3690000" cy="4464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" y="0"/>
            <a:ext cx="9144005" cy="5143501"/>
            <a:chOff x="-6" y="0"/>
            <a:chExt cx="9144005" cy="514350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6" y="0"/>
              <a:ext cx="9144005" cy="5143500"/>
              <a:chOff x="-6" y="0"/>
              <a:chExt cx="9144005" cy="5143500"/>
            </a:xfrm>
          </p:grpSpPr>
          <p:pic>
            <p:nvPicPr>
              <p:cNvPr id="14" name="Google Shape;14;p2"/>
              <p:cNvPicPr preferRelativeResize="0"/>
              <p:nvPr/>
            </p:nvPicPr>
            <p:blipFill rotWithShape="1">
              <a:blip r:embed="rId3">
                <a:alphaModFix/>
              </a:blip>
              <a:srcRect l="51790" t="2104"/>
              <a:stretch/>
            </p:blipFill>
            <p:spPr>
              <a:xfrm>
                <a:off x="-6" y="0"/>
                <a:ext cx="3345325" cy="4435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 rotWithShape="1">
              <a:blip r:embed="rId3">
                <a:alphaModFix/>
              </a:blip>
              <a:srcRect l="-5017" t="-6439" r="66950" b="31030"/>
              <a:stretch/>
            </p:blipFill>
            <p:spPr>
              <a:xfrm>
                <a:off x="6502525" y="1726700"/>
                <a:ext cx="2641474" cy="34168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5" y="0"/>
              <a:ext cx="9143994" cy="5143499"/>
              <a:chOff x="5" y="0"/>
              <a:chExt cx="9143994" cy="5143499"/>
            </a:xfrm>
          </p:grpSpPr>
          <p:pic>
            <p:nvPicPr>
              <p:cNvPr id="17" name="Google Shape;17;p2"/>
              <p:cNvPicPr preferRelativeResize="0"/>
              <p:nvPr/>
            </p:nvPicPr>
            <p:blipFill rotWithShape="1">
              <a:blip r:embed="rId4">
                <a:alphaModFix/>
              </a:blip>
              <a:srcRect t="45262" r="36130" b="6831"/>
              <a:stretch/>
            </p:blipFill>
            <p:spPr>
              <a:xfrm>
                <a:off x="4928700" y="0"/>
                <a:ext cx="4215299" cy="246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 rotWithShape="1">
              <a:blip r:embed="rId5">
                <a:alphaModFix/>
              </a:blip>
              <a:srcRect l="59316" b="39511"/>
              <a:stretch/>
            </p:blipFill>
            <p:spPr>
              <a:xfrm>
                <a:off x="5" y="2032250"/>
                <a:ext cx="2985827" cy="311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322676" y="-479946"/>
            <a:ext cx="2373225" cy="2555295"/>
            <a:chOff x="-75601" y="-322746"/>
            <a:chExt cx="2373225" cy="2555295"/>
          </a:xfrm>
        </p:grpSpPr>
        <p:sp>
          <p:nvSpPr>
            <p:cNvPr id="20" name="Google Shape;20;p2"/>
            <p:cNvSpPr txBox="1"/>
            <p:nvPr/>
          </p:nvSpPr>
          <p:spPr>
            <a:xfrm rot="1037487">
              <a:off x="41577" y="778249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9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1" name="Google Shape;21;p2"/>
            <p:cNvSpPr txBox="1"/>
            <p:nvPr/>
          </p:nvSpPr>
          <p:spPr>
            <a:xfrm rot="-368342">
              <a:off x="679775" y="317813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0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" name="Google Shape;22;p2"/>
            <p:cNvSpPr txBox="1"/>
            <p:nvPr/>
          </p:nvSpPr>
          <p:spPr>
            <a:xfrm rot="-368342">
              <a:off x="113275" y="-208287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7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3" name="Google Shape;23;p2"/>
            <p:cNvSpPr txBox="1"/>
            <p:nvPr/>
          </p:nvSpPr>
          <p:spPr>
            <a:xfrm rot="661963">
              <a:off x="488260" y="1561480"/>
              <a:ext cx="449915" cy="63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3</a:t>
              </a:r>
              <a:endParaRPr sz="2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" name="Google Shape;24;p2"/>
            <p:cNvSpPr txBox="1"/>
            <p:nvPr/>
          </p:nvSpPr>
          <p:spPr>
            <a:xfrm rot="1037487">
              <a:off x="1557702" y="-250151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5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244294" y="3463449"/>
            <a:ext cx="2133416" cy="2171274"/>
            <a:chOff x="7109519" y="3332499"/>
            <a:chExt cx="2133416" cy="2171274"/>
          </a:xfrm>
        </p:grpSpPr>
        <p:sp>
          <p:nvSpPr>
            <p:cNvPr id="26" name="Google Shape;26;p2"/>
            <p:cNvSpPr txBox="1"/>
            <p:nvPr/>
          </p:nvSpPr>
          <p:spPr>
            <a:xfrm rot="-368342">
              <a:off x="8001975" y="4001388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1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7" name="Google Shape;27;p2"/>
            <p:cNvSpPr txBox="1"/>
            <p:nvPr/>
          </p:nvSpPr>
          <p:spPr>
            <a:xfrm rot="661963">
              <a:off x="8360735" y="3369730"/>
              <a:ext cx="449915" cy="63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2</a:t>
              </a:r>
              <a:endParaRPr sz="2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8" name="Google Shape;28;p2"/>
            <p:cNvSpPr txBox="1"/>
            <p:nvPr/>
          </p:nvSpPr>
          <p:spPr>
            <a:xfrm rot="-807693">
              <a:off x="7177441" y="4287123"/>
              <a:ext cx="449756" cy="633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4</a:t>
              </a:r>
              <a:endParaRPr sz="2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" name="Google Shape;29;p2"/>
            <p:cNvSpPr txBox="1"/>
            <p:nvPr/>
          </p:nvSpPr>
          <p:spPr>
            <a:xfrm rot="-368342">
              <a:off x="8574700" y="4589838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0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29"/>
          <p:cNvGrpSpPr/>
          <p:nvPr/>
        </p:nvGrpSpPr>
        <p:grpSpPr>
          <a:xfrm>
            <a:off x="-3" y="0"/>
            <a:ext cx="9144003" cy="5143501"/>
            <a:chOff x="-3" y="0"/>
            <a:chExt cx="9144003" cy="5143501"/>
          </a:xfrm>
        </p:grpSpPr>
        <p:grpSp>
          <p:nvGrpSpPr>
            <p:cNvPr id="398" name="Google Shape;398;p29"/>
            <p:cNvGrpSpPr/>
            <p:nvPr/>
          </p:nvGrpSpPr>
          <p:grpSpPr>
            <a:xfrm>
              <a:off x="-2" y="0"/>
              <a:ext cx="9143994" cy="5143499"/>
              <a:chOff x="5" y="0"/>
              <a:chExt cx="9143994" cy="5143499"/>
            </a:xfrm>
          </p:grpSpPr>
          <p:pic>
            <p:nvPicPr>
              <p:cNvPr id="399" name="Google Shape;399;p29"/>
              <p:cNvPicPr preferRelativeResize="0"/>
              <p:nvPr/>
            </p:nvPicPr>
            <p:blipFill rotWithShape="1">
              <a:blip r:embed="rId3">
                <a:alphaModFix/>
              </a:blip>
              <a:srcRect l="-18209" t="42421" r="54339" b="9672"/>
              <a:stretch/>
            </p:blipFill>
            <p:spPr>
              <a:xfrm>
                <a:off x="4928700" y="0"/>
                <a:ext cx="4215299" cy="246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0" name="Google Shape;400;p29"/>
              <p:cNvPicPr preferRelativeResize="0"/>
              <p:nvPr/>
            </p:nvPicPr>
            <p:blipFill rotWithShape="1">
              <a:blip r:embed="rId4">
                <a:alphaModFix/>
              </a:blip>
              <a:srcRect l="53348" t="-14414" r="5968" b="53925"/>
              <a:stretch/>
            </p:blipFill>
            <p:spPr>
              <a:xfrm>
                <a:off x="5" y="2032250"/>
                <a:ext cx="2985827" cy="311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1" name="Google Shape;401;p29"/>
            <p:cNvGrpSpPr/>
            <p:nvPr/>
          </p:nvGrpSpPr>
          <p:grpSpPr>
            <a:xfrm>
              <a:off x="-3" y="0"/>
              <a:ext cx="9144003" cy="5143500"/>
              <a:chOff x="-6" y="0"/>
              <a:chExt cx="9144003" cy="5143500"/>
            </a:xfrm>
          </p:grpSpPr>
          <p:pic>
            <p:nvPicPr>
              <p:cNvPr id="402" name="Google Shape;402;p29"/>
              <p:cNvPicPr preferRelativeResize="0"/>
              <p:nvPr/>
            </p:nvPicPr>
            <p:blipFill rotWithShape="1">
              <a:blip r:embed="rId5">
                <a:alphaModFix/>
              </a:blip>
              <a:srcRect l="45321" t="78933" r="6469" b="4608"/>
              <a:stretch/>
            </p:blipFill>
            <p:spPr>
              <a:xfrm>
                <a:off x="-6" y="0"/>
                <a:ext cx="3345325" cy="7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" name="Google Shape;403;p29"/>
              <p:cNvPicPr preferRelativeResize="0"/>
              <p:nvPr/>
            </p:nvPicPr>
            <p:blipFill rotWithShape="1">
              <a:blip r:embed="rId5">
                <a:alphaModFix/>
              </a:blip>
              <a:srcRect l="-1295" t="7018" r="83784" b="70694"/>
              <a:stretch/>
            </p:blipFill>
            <p:spPr>
              <a:xfrm>
                <a:off x="7928872" y="4133675"/>
                <a:ext cx="1215125" cy="10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4" name="Google Shape;404;p29"/>
          <p:cNvGrpSpPr/>
          <p:nvPr/>
        </p:nvGrpSpPr>
        <p:grpSpPr>
          <a:xfrm flipH="1">
            <a:off x="-3" y="0"/>
            <a:ext cx="9144003" cy="5143500"/>
            <a:chOff x="-6" y="0"/>
            <a:chExt cx="9144003" cy="5143500"/>
          </a:xfrm>
        </p:grpSpPr>
        <p:pic>
          <p:nvPicPr>
            <p:cNvPr id="405" name="Google Shape;405;p29"/>
            <p:cNvPicPr preferRelativeResize="0"/>
            <p:nvPr/>
          </p:nvPicPr>
          <p:blipFill rotWithShape="1">
            <a:blip r:embed="rId5">
              <a:alphaModFix/>
            </a:blip>
            <a:srcRect l="45321" t="78933" r="6469" b="4608"/>
            <a:stretch/>
          </p:blipFill>
          <p:spPr>
            <a:xfrm>
              <a:off x="-6" y="0"/>
              <a:ext cx="3345325" cy="74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29"/>
            <p:cNvPicPr preferRelativeResize="0"/>
            <p:nvPr/>
          </p:nvPicPr>
          <p:blipFill rotWithShape="1">
            <a:blip r:embed="rId5">
              <a:alphaModFix/>
            </a:blip>
            <a:srcRect l="-1295" t="7018" r="83784" b="70694"/>
            <a:stretch/>
          </p:blipFill>
          <p:spPr>
            <a:xfrm>
              <a:off x="7928872" y="4133675"/>
              <a:ext cx="1215125" cy="1009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>
            <a:off x="-3" y="0"/>
            <a:ext cx="9144003" cy="5143501"/>
            <a:chOff x="-3" y="0"/>
            <a:chExt cx="9144003" cy="5143501"/>
          </a:xfrm>
        </p:grpSpPr>
        <p:grpSp>
          <p:nvGrpSpPr>
            <p:cNvPr id="447" name="Google Shape;447;p32"/>
            <p:cNvGrpSpPr/>
            <p:nvPr/>
          </p:nvGrpSpPr>
          <p:grpSpPr>
            <a:xfrm flipH="1">
              <a:off x="5" y="0"/>
              <a:ext cx="9143994" cy="5143499"/>
              <a:chOff x="5" y="0"/>
              <a:chExt cx="9143994" cy="5143499"/>
            </a:xfrm>
          </p:grpSpPr>
          <p:pic>
            <p:nvPicPr>
              <p:cNvPr id="448" name="Google Shape;448;p32"/>
              <p:cNvPicPr preferRelativeResize="0"/>
              <p:nvPr/>
            </p:nvPicPr>
            <p:blipFill rotWithShape="1">
              <a:blip r:embed="rId3">
                <a:alphaModFix/>
              </a:blip>
              <a:srcRect l="-18209" t="42421" r="54339" b="9672"/>
              <a:stretch/>
            </p:blipFill>
            <p:spPr>
              <a:xfrm>
                <a:off x="4928700" y="0"/>
                <a:ext cx="4215299" cy="246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" name="Google Shape;449;p32"/>
              <p:cNvPicPr preferRelativeResize="0"/>
              <p:nvPr/>
            </p:nvPicPr>
            <p:blipFill rotWithShape="1">
              <a:blip r:embed="rId4">
                <a:alphaModFix/>
              </a:blip>
              <a:srcRect l="53348" t="-14414" r="5968" b="53925"/>
              <a:stretch/>
            </p:blipFill>
            <p:spPr>
              <a:xfrm>
                <a:off x="5" y="2032250"/>
                <a:ext cx="2985827" cy="311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0" name="Google Shape;450;p32"/>
            <p:cNvGrpSpPr/>
            <p:nvPr/>
          </p:nvGrpSpPr>
          <p:grpSpPr>
            <a:xfrm flipH="1">
              <a:off x="-3" y="0"/>
              <a:ext cx="9144003" cy="5143500"/>
              <a:chOff x="-6" y="0"/>
              <a:chExt cx="9144003" cy="5143500"/>
            </a:xfrm>
          </p:grpSpPr>
          <p:pic>
            <p:nvPicPr>
              <p:cNvPr id="451" name="Google Shape;451;p32"/>
              <p:cNvPicPr preferRelativeResize="0"/>
              <p:nvPr/>
            </p:nvPicPr>
            <p:blipFill rotWithShape="1">
              <a:blip r:embed="rId5">
                <a:alphaModFix/>
              </a:blip>
              <a:srcRect l="45321" t="78933" r="6469" b="4608"/>
              <a:stretch/>
            </p:blipFill>
            <p:spPr>
              <a:xfrm>
                <a:off x="-6" y="0"/>
                <a:ext cx="3345325" cy="7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32"/>
              <p:cNvPicPr preferRelativeResize="0"/>
              <p:nvPr/>
            </p:nvPicPr>
            <p:blipFill rotWithShape="1">
              <a:blip r:embed="rId5">
                <a:alphaModFix/>
              </a:blip>
              <a:srcRect l="-1295" t="7018" r="83784" b="70694"/>
              <a:stretch/>
            </p:blipFill>
            <p:spPr>
              <a:xfrm>
                <a:off x="7928872" y="4133675"/>
                <a:ext cx="1215125" cy="10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33"/>
          <p:cNvGrpSpPr/>
          <p:nvPr/>
        </p:nvGrpSpPr>
        <p:grpSpPr>
          <a:xfrm>
            <a:off x="-6" y="0"/>
            <a:ext cx="9144005" cy="5143501"/>
            <a:chOff x="-6" y="0"/>
            <a:chExt cx="9144005" cy="5143501"/>
          </a:xfrm>
        </p:grpSpPr>
        <p:grpSp>
          <p:nvGrpSpPr>
            <p:cNvPr id="456" name="Google Shape;456;p33"/>
            <p:cNvGrpSpPr/>
            <p:nvPr/>
          </p:nvGrpSpPr>
          <p:grpSpPr>
            <a:xfrm>
              <a:off x="-6" y="0"/>
              <a:ext cx="9144005" cy="5143500"/>
              <a:chOff x="-6" y="0"/>
              <a:chExt cx="9144005" cy="5143500"/>
            </a:xfrm>
          </p:grpSpPr>
          <p:pic>
            <p:nvPicPr>
              <p:cNvPr id="457" name="Google Shape;457;p33"/>
              <p:cNvPicPr preferRelativeResize="0"/>
              <p:nvPr/>
            </p:nvPicPr>
            <p:blipFill rotWithShape="1">
              <a:blip r:embed="rId3">
                <a:alphaModFix/>
              </a:blip>
              <a:srcRect l="51790" t="2104"/>
              <a:stretch/>
            </p:blipFill>
            <p:spPr>
              <a:xfrm>
                <a:off x="-6" y="0"/>
                <a:ext cx="3345325" cy="4435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33"/>
              <p:cNvPicPr preferRelativeResize="0"/>
              <p:nvPr/>
            </p:nvPicPr>
            <p:blipFill rotWithShape="1">
              <a:blip r:embed="rId3">
                <a:alphaModFix/>
              </a:blip>
              <a:srcRect l="-5017" t="-6439" r="66950" b="31030"/>
              <a:stretch/>
            </p:blipFill>
            <p:spPr>
              <a:xfrm>
                <a:off x="6502525" y="1726700"/>
                <a:ext cx="2641474" cy="34168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9" name="Google Shape;459;p33"/>
            <p:cNvGrpSpPr/>
            <p:nvPr/>
          </p:nvGrpSpPr>
          <p:grpSpPr>
            <a:xfrm>
              <a:off x="5" y="0"/>
              <a:ext cx="9143994" cy="5143499"/>
              <a:chOff x="5" y="0"/>
              <a:chExt cx="9143994" cy="5143499"/>
            </a:xfrm>
          </p:grpSpPr>
          <p:pic>
            <p:nvPicPr>
              <p:cNvPr id="460" name="Google Shape;460;p33"/>
              <p:cNvPicPr preferRelativeResize="0"/>
              <p:nvPr/>
            </p:nvPicPr>
            <p:blipFill rotWithShape="1">
              <a:blip r:embed="rId4">
                <a:alphaModFix/>
              </a:blip>
              <a:srcRect t="45262" r="36130" b="6831"/>
              <a:stretch/>
            </p:blipFill>
            <p:spPr>
              <a:xfrm>
                <a:off x="4928700" y="0"/>
                <a:ext cx="4215299" cy="246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33"/>
              <p:cNvPicPr preferRelativeResize="0"/>
              <p:nvPr/>
            </p:nvPicPr>
            <p:blipFill rotWithShape="1">
              <a:blip r:embed="rId5">
                <a:alphaModFix/>
              </a:blip>
              <a:srcRect l="59316" b="39511"/>
              <a:stretch/>
            </p:blipFill>
            <p:spPr>
              <a:xfrm>
                <a:off x="5" y="2032250"/>
                <a:ext cx="2985827" cy="311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 flipH="1">
            <a:off x="5" y="0"/>
            <a:ext cx="9143996" cy="5143500"/>
            <a:chOff x="3" y="0"/>
            <a:chExt cx="9143996" cy="5143500"/>
          </a:xfrm>
        </p:grpSpPr>
        <p:pic>
          <p:nvPicPr>
            <p:cNvPr id="33" name="Google Shape;33;p3"/>
            <p:cNvPicPr preferRelativeResize="0"/>
            <p:nvPr/>
          </p:nvPicPr>
          <p:blipFill rotWithShape="1">
            <a:blip r:embed="rId3">
              <a:alphaModFix/>
            </a:blip>
            <a:srcRect l="-18209" t="42421" r="54339" b="9672"/>
            <a:stretch/>
          </p:blipFill>
          <p:spPr>
            <a:xfrm>
              <a:off x="4928700" y="0"/>
              <a:ext cx="4215299" cy="246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 rotWithShape="1">
            <a:blip r:embed="rId4">
              <a:alphaModFix/>
            </a:blip>
            <a:srcRect l="46463" b="29253"/>
            <a:stretch/>
          </p:blipFill>
          <p:spPr>
            <a:xfrm>
              <a:off x="3" y="1504575"/>
              <a:ext cx="3929049" cy="3638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" name="Google Shape;35;p3"/>
          <p:cNvGrpSpPr/>
          <p:nvPr/>
        </p:nvGrpSpPr>
        <p:grpSpPr>
          <a:xfrm flipH="1">
            <a:off x="-3" y="0"/>
            <a:ext cx="9144003" cy="5143501"/>
            <a:chOff x="-6" y="0"/>
            <a:chExt cx="9144003" cy="5143501"/>
          </a:xfrm>
        </p:grpSpPr>
        <p:pic>
          <p:nvPicPr>
            <p:cNvPr id="36" name="Google Shape;36;p3"/>
            <p:cNvPicPr preferRelativeResize="0"/>
            <p:nvPr/>
          </p:nvPicPr>
          <p:blipFill rotWithShape="1">
            <a:blip r:embed="rId5">
              <a:alphaModFix/>
            </a:blip>
            <a:srcRect l="31409" t="40076" r="2396"/>
            <a:stretch/>
          </p:blipFill>
          <p:spPr>
            <a:xfrm>
              <a:off x="-6" y="0"/>
              <a:ext cx="4593451" cy="2715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3"/>
            <p:cNvPicPr preferRelativeResize="0"/>
            <p:nvPr/>
          </p:nvPicPr>
          <p:blipFill rotWithShape="1">
            <a:blip r:embed="rId5">
              <a:alphaModFix/>
            </a:blip>
            <a:srcRect l="-1295" t="7018" r="83784" b="70694"/>
            <a:stretch/>
          </p:blipFill>
          <p:spPr>
            <a:xfrm>
              <a:off x="7928872" y="4133675"/>
              <a:ext cx="1215125" cy="1009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713225" y="2469675"/>
            <a:ext cx="4106700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713225" y="3300650"/>
            <a:ext cx="4106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865625" y="1158175"/>
            <a:ext cx="1043700" cy="104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6"/>
          <p:cNvGrpSpPr/>
          <p:nvPr/>
        </p:nvGrpSpPr>
        <p:grpSpPr>
          <a:xfrm>
            <a:off x="-3" y="0"/>
            <a:ext cx="9144003" cy="5143501"/>
            <a:chOff x="-3" y="0"/>
            <a:chExt cx="9144003" cy="5143501"/>
          </a:xfrm>
        </p:grpSpPr>
        <p:grpSp>
          <p:nvGrpSpPr>
            <p:cNvPr id="68" name="Google Shape;68;p6"/>
            <p:cNvGrpSpPr/>
            <p:nvPr/>
          </p:nvGrpSpPr>
          <p:grpSpPr>
            <a:xfrm flipH="1">
              <a:off x="5" y="0"/>
              <a:ext cx="9143994" cy="5143499"/>
              <a:chOff x="5" y="0"/>
              <a:chExt cx="9143994" cy="5143499"/>
            </a:xfrm>
          </p:grpSpPr>
          <p:pic>
            <p:nvPicPr>
              <p:cNvPr id="69" name="Google Shape;69;p6"/>
              <p:cNvPicPr preferRelativeResize="0"/>
              <p:nvPr/>
            </p:nvPicPr>
            <p:blipFill rotWithShape="1">
              <a:blip r:embed="rId3">
                <a:alphaModFix/>
              </a:blip>
              <a:srcRect l="-18209" t="42421" r="54339" b="9672"/>
              <a:stretch/>
            </p:blipFill>
            <p:spPr>
              <a:xfrm>
                <a:off x="4928700" y="0"/>
                <a:ext cx="4215299" cy="246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6"/>
              <p:cNvPicPr preferRelativeResize="0"/>
              <p:nvPr/>
            </p:nvPicPr>
            <p:blipFill rotWithShape="1">
              <a:blip r:embed="rId4">
                <a:alphaModFix/>
              </a:blip>
              <a:srcRect l="53348" t="-14414" r="5968" b="53925"/>
              <a:stretch/>
            </p:blipFill>
            <p:spPr>
              <a:xfrm>
                <a:off x="5" y="2032250"/>
                <a:ext cx="2985827" cy="311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" name="Google Shape;71;p6"/>
            <p:cNvGrpSpPr/>
            <p:nvPr/>
          </p:nvGrpSpPr>
          <p:grpSpPr>
            <a:xfrm flipH="1">
              <a:off x="-3" y="0"/>
              <a:ext cx="9144003" cy="5143500"/>
              <a:chOff x="-6" y="0"/>
              <a:chExt cx="9144003" cy="5143500"/>
            </a:xfrm>
          </p:grpSpPr>
          <p:pic>
            <p:nvPicPr>
              <p:cNvPr id="72" name="Google Shape;72;p6"/>
              <p:cNvPicPr preferRelativeResize="0"/>
              <p:nvPr/>
            </p:nvPicPr>
            <p:blipFill rotWithShape="1">
              <a:blip r:embed="rId5">
                <a:alphaModFix/>
              </a:blip>
              <a:srcRect l="45321" t="78933" r="6469" b="4608"/>
              <a:stretch/>
            </p:blipFill>
            <p:spPr>
              <a:xfrm>
                <a:off x="-6" y="0"/>
                <a:ext cx="3345325" cy="7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6"/>
              <p:cNvPicPr preferRelativeResize="0"/>
              <p:nvPr/>
            </p:nvPicPr>
            <p:blipFill rotWithShape="1">
              <a:blip r:embed="rId5">
                <a:alphaModFix/>
              </a:blip>
              <a:srcRect l="-1295" t="7018" r="83784" b="70694"/>
              <a:stretch/>
            </p:blipFill>
            <p:spPr>
              <a:xfrm>
                <a:off x="7928872" y="4133675"/>
                <a:ext cx="1215125" cy="10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20000" y="843000"/>
            <a:ext cx="4294800" cy="11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ubTitle" idx="1"/>
          </p:nvPr>
        </p:nvSpPr>
        <p:spPr>
          <a:xfrm>
            <a:off x="720000" y="20022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79" name="Google Shape;79;p7"/>
          <p:cNvGrpSpPr/>
          <p:nvPr/>
        </p:nvGrpSpPr>
        <p:grpSpPr>
          <a:xfrm>
            <a:off x="-3" y="0"/>
            <a:ext cx="9144003" cy="5143501"/>
            <a:chOff x="-3" y="0"/>
            <a:chExt cx="9144003" cy="5143501"/>
          </a:xfrm>
        </p:grpSpPr>
        <p:grpSp>
          <p:nvGrpSpPr>
            <p:cNvPr id="80" name="Google Shape;80;p7"/>
            <p:cNvGrpSpPr/>
            <p:nvPr/>
          </p:nvGrpSpPr>
          <p:grpSpPr>
            <a:xfrm>
              <a:off x="-2" y="0"/>
              <a:ext cx="9143994" cy="5143499"/>
              <a:chOff x="5" y="0"/>
              <a:chExt cx="9143994" cy="5143499"/>
            </a:xfrm>
          </p:grpSpPr>
          <p:pic>
            <p:nvPicPr>
              <p:cNvPr id="81" name="Google Shape;81;p7"/>
              <p:cNvPicPr preferRelativeResize="0"/>
              <p:nvPr/>
            </p:nvPicPr>
            <p:blipFill rotWithShape="1">
              <a:blip r:embed="rId3">
                <a:alphaModFix/>
              </a:blip>
              <a:srcRect l="-18209" t="42421" r="54339" b="9672"/>
              <a:stretch/>
            </p:blipFill>
            <p:spPr>
              <a:xfrm>
                <a:off x="4928700" y="0"/>
                <a:ext cx="4215299" cy="246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7"/>
              <p:cNvPicPr preferRelativeResize="0"/>
              <p:nvPr/>
            </p:nvPicPr>
            <p:blipFill rotWithShape="1">
              <a:blip r:embed="rId4">
                <a:alphaModFix/>
              </a:blip>
              <a:srcRect l="53348" t="-14414" r="5968" b="53925"/>
              <a:stretch/>
            </p:blipFill>
            <p:spPr>
              <a:xfrm>
                <a:off x="5" y="2032250"/>
                <a:ext cx="2985827" cy="311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7"/>
            <p:cNvGrpSpPr/>
            <p:nvPr/>
          </p:nvGrpSpPr>
          <p:grpSpPr>
            <a:xfrm>
              <a:off x="-3" y="0"/>
              <a:ext cx="9144003" cy="5143500"/>
              <a:chOff x="-6" y="0"/>
              <a:chExt cx="9144003" cy="5143500"/>
            </a:xfrm>
          </p:grpSpPr>
          <p:pic>
            <p:nvPicPr>
              <p:cNvPr id="84" name="Google Shape;84;p7"/>
              <p:cNvPicPr preferRelativeResize="0"/>
              <p:nvPr/>
            </p:nvPicPr>
            <p:blipFill rotWithShape="1">
              <a:blip r:embed="rId5">
                <a:alphaModFix/>
              </a:blip>
              <a:srcRect l="45321" t="78933" r="6469" b="4608"/>
              <a:stretch/>
            </p:blipFill>
            <p:spPr>
              <a:xfrm>
                <a:off x="-6" y="0"/>
                <a:ext cx="3345325" cy="7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7"/>
              <p:cNvPicPr preferRelativeResize="0"/>
              <p:nvPr/>
            </p:nvPicPr>
            <p:blipFill rotWithShape="1">
              <a:blip r:embed="rId5">
                <a:alphaModFix/>
              </a:blip>
              <a:srcRect l="-1295" t="7018" r="83784" b="70694"/>
              <a:stretch/>
            </p:blipFill>
            <p:spPr>
              <a:xfrm>
                <a:off x="7928872" y="4133675"/>
                <a:ext cx="1215125" cy="10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"/>
          </p:nvPr>
        </p:nvSpPr>
        <p:spPr>
          <a:xfrm>
            <a:off x="2120700" y="1908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2"/>
          </p:nvPr>
        </p:nvSpPr>
        <p:spPr>
          <a:xfrm>
            <a:off x="5684696" y="1908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3"/>
          </p:nvPr>
        </p:nvSpPr>
        <p:spPr>
          <a:xfrm>
            <a:off x="2120700" y="3489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4"/>
          </p:nvPr>
        </p:nvSpPr>
        <p:spPr>
          <a:xfrm>
            <a:off x="5684696" y="3489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5" hasCustomPrompt="1"/>
          </p:nvPr>
        </p:nvSpPr>
        <p:spPr>
          <a:xfrm>
            <a:off x="1153800" y="1621421"/>
            <a:ext cx="814500" cy="8145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6" hasCustomPrompt="1"/>
          </p:nvPr>
        </p:nvSpPr>
        <p:spPr>
          <a:xfrm>
            <a:off x="1153800" y="3201621"/>
            <a:ext cx="814500" cy="8145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7" hasCustomPrompt="1"/>
          </p:nvPr>
        </p:nvSpPr>
        <p:spPr>
          <a:xfrm>
            <a:off x="4717800" y="1621421"/>
            <a:ext cx="814500" cy="8145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8" hasCustomPrompt="1"/>
          </p:nvPr>
        </p:nvSpPr>
        <p:spPr>
          <a:xfrm>
            <a:off x="4717800" y="3201621"/>
            <a:ext cx="814500" cy="8145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9"/>
          </p:nvPr>
        </p:nvSpPr>
        <p:spPr>
          <a:xfrm>
            <a:off x="2120700" y="1576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13"/>
          </p:nvPr>
        </p:nvSpPr>
        <p:spPr>
          <a:xfrm>
            <a:off x="5684696" y="1576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4"/>
          </p:nvPr>
        </p:nvSpPr>
        <p:spPr>
          <a:xfrm>
            <a:off x="2120700" y="3156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5"/>
          </p:nvPr>
        </p:nvSpPr>
        <p:spPr>
          <a:xfrm>
            <a:off x="5684696" y="3156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65" name="Google Shape;165;p13"/>
          <p:cNvGrpSpPr/>
          <p:nvPr/>
        </p:nvGrpSpPr>
        <p:grpSpPr>
          <a:xfrm>
            <a:off x="-1" y="0"/>
            <a:ext cx="9144002" cy="5143500"/>
            <a:chOff x="-1" y="0"/>
            <a:chExt cx="9144002" cy="5143500"/>
          </a:xfrm>
        </p:grpSpPr>
        <p:grpSp>
          <p:nvGrpSpPr>
            <p:cNvPr id="166" name="Google Shape;166;p13"/>
            <p:cNvGrpSpPr/>
            <p:nvPr/>
          </p:nvGrpSpPr>
          <p:grpSpPr>
            <a:xfrm>
              <a:off x="5" y="0"/>
              <a:ext cx="9143994" cy="5143499"/>
              <a:chOff x="5" y="0"/>
              <a:chExt cx="9143994" cy="5143499"/>
            </a:xfrm>
          </p:grpSpPr>
          <p:pic>
            <p:nvPicPr>
              <p:cNvPr id="167" name="Google Shape;167;p13"/>
              <p:cNvPicPr preferRelativeResize="0"/>
              <p:nvPr/>
            </p:nvPicPr>
            <p:blipFill rotWithShape="1">
              <a:blip r:embed="rId3">
                <a:alphaModFix/>
              </a:blip>
              <a:srcRect l="-18209" t="42421" r="54339" b="9672"/>
              <a:stretch/>
            </p:blipFill>
            <p:spPr>
              <a:xfrm>
                <a:off x="4928700" y="0"/>
                <a:ext cx="4215299" cy="246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" name="Google Shape;168;p13"/>
              <p:cNvPicPr preferRelativeResize="0"/>
              <p:nvPr/>
            </p:nvPicPr>
            <p:blipFill rotWithShape="1">
              <a:blip r:embed="rId4">
                <a:alphaModFix/>
              </a:blip>
              <a:srcRect l="53348" t="-14414" r="5968" b="53925"/>
              <a:stretch/>
            </p:blipFill>
            <p:spPr>
              <a:xfrm>
                <a:off x="5" y="2032250"/>
                <a:ext cx="2985827" cy="311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9" name="Google Shape;169;p13"/>
            <p:cNvGrpSpPr/>
            <p:nvPr/>
          </p:nvGrpSpPr>
          <p:grpSpPr>
            <a:xfrm>
              <a:off x="-1" y="0"/>
              <a:ext cx="9144002" cy="5143500"/>
              <a:chOff x="-5" y="0"/>
              <a:chExt cx="9144002" cy="5143500"/>
            </a:xfrm>
          </p:grpSpPr>
          <p:pic>
            <p:nvPicPr>
              <p:cNvPr id="170" name="Google Shape;170;p13"/>
              <p:cNvPicPr preferRelativeResize="0"/>
              <p:nvPr/>
            </p:nvPicPr>
            <p:blipFill rotWithShape="1">
              <a:blip r:embed="rId5">
                <a:alphaModFix/>
              </a:blip>
              <a:srcRect l="62310" t="68771" r="13704" b="6590"/>
              <a:stretch/>
            </p:blipFill>
            <p:spPr>
              <a:xfrm>
                <a:off x="-5" y="0"/>
                <a:ext cx="1664349" cy="111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13"/>
              <p:cNvPicPr preferRelativeResize="0"/>
              <p:nvPr/>
            </p:nvPicPr>
            <p:blipFill rotWithShape="1">
              <a:blip r:embed="rId5">
                <a:alphaModFix/>
              </a:blip>
              <a:srcRect l="-5473" t="4539" r="66790" b="73173"/>
              <a:stretch/>
            </p:blipFill>
            <p:spPr>
              <a:xfrm>
                <a:off x="6459697" y="4133675"/>
                <a:ext cx="2684300" cy="10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1"/>
          </p:nvPr>
        </p:nvSpPr>
        <p:spPr>
          <a:xfrm>
            <a:off x="4909576" y="3085150"/>
            <a:ext cx="25383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2"/>
          </p:nvPr>
        </p:nvSpPr>
        <p:spPr>
          <a:xfrm>
            <a:off x="1696050" y="3085150"/>
            <a:ext cx="25383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3"/>
          </p:nvPr>
        </p:nvSpPr>
        <p:spPr>
          <a:xfrm>
            <a:off x="1696050" y="2602450"/>
            <a:ext cx="2538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4"/>
          </p:nvPr>
        </p:nvSpPr>
        <p:spPr>
          <a:xfrm>
            <a:off x="4909581" y="2602450"/>
            <a:ext cx="2538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41" name="Google Shape;241;p19"/>
          <p:cNvGrpSpPr/>
          <p:nvPr/>
        </p:nvGrpSpPr>
        <p:grpSpPr>
          <a:xfrm flipH="1">
            <a:off x="5" y="0"/>
            <a:ext cx="9143994" cy="5143499"/>
            <a:chOff x="5" y="0"/>
            <a:chExt cx="9143994" cy="5143499"/>
          </a:xfrm>
        </p:grpSpPr>
        <p:pic>
          <p:nvPicPr>
            <p:cNvPr id="242" name="Google Shape;242;p19"/>
            <p:cNvPicPr preferRelativeResize="0"/>
            <p:nvPr/>
          </p:nvPicPr>
          <p:blipFill rotWithShape="1">
            <a:blip r:embed="rId3">
              <a:alphaModFix/>
            </a:blip>
            <a:srcRect l="-18209" t="42421" r="54339" b="9672"/>
            <a:stretch/>
          </p:blipFill>
          <p:spPr>
            <a:xfrm>
              <a:off x="4928700" y="0"/>
              <a:ext cx="4215299" cy="246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9"/>
            <p:cNvPicPr preferRelativeResize="0"/>
            <p:nvPr/>
          </p:nvPicPr>
          <p:blipFill rotWithShape="1">
            <a:blip r:embed="rId4">
              <a:alphaModFix/>
            </a:blip>
            <a:srcRect l="53348" t="-14414" r="5968" b="53925"/>
            <a:stretch/>
          </p:blipFill>
          <p:spPr>
            <a:xfrm>
              <a:off x="5" y="2032250"/>
              <a:ext cx="2985827" cy="3111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19"/>
          <p:cNvGrpSpPr/>
          <p:nvPr/>
        </p:nvGrpSpPr>
        <p:grpSpPr>
          <a:xfrm flipH="1">
            <a:off x="-3" y="0"/>
            <a:ext cx="9144003" cy="5143500"/>
            <a:chOff x="-6" y="0"/>
            <a:chExt cx="9144003" cy="5143500"/>
          </a:xfrm>
        </p:grpSpPr>
        <p:pic>
          <p:nvPicPr>
            <p:cNvPr id="245" name="Google Shape;245;p19"/>
            <p:cNvPicPr preferRelativeResize="0"/>
            <p:nvPr/>
          </p:nvPicPr>
          <p:blipFill rotWithShape="1">
            <a:blip r:embed="rId5">
              <a:alphaModFix/>
            </a:blip>
            <a:srcRect l="45321" t="78933" r="6469" b="4608"/>
            <a:stretch/>
          </p:blipFill>
          <p:spPr>
            <a:xfrm>
              <a:off x="-6" y="0"/>
              <a:ext cx="3345325" cy="74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9"/>
            <p:cNvPicPr preferRelativeResize="0"/>
            <p:nvPr/>
          </p:nvPicPr>
          <p:blipFill rotWithShape="1">
            <a:blip r:embed="rId5">
              <a:alphaModFix/>
            </a:blip>
            <a:srcRect l="-1295" t="7018" r="83784" b="70694"/>
            <a:stretch/>
          </p:blipFill>
          <p:spPr>
            <a:xfrm>
              <a:off x="7928872" y="4133675"/>
              <a:ext cx="1215125" cy="1009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subTitle" idx="1"/>
          </p:nvPr>
        </p:nvSpPr>
        <p:spPr>
          <a:xfrm>
            <a:off x="2110311" y="19166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2"/>
          </p:nvPr>
        </p:nvSpPr>
        <p:spPr>
          <a:xfrm>
            <a:off x="5055489" y="19166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4"/>
          <p:cNvSpPr txBox="1">
            <a:spLocks noGrp="1"/>
          </p:cNvSpPr>
          <p:nvPr>
            <p:ph type="subTitle" idx="3"/>
          </p:nvPr>
        </p:nvSpPr>
        <p:spPr>
          <a:xfrm>
            <a:off x="2110311" y="35595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4"/>
          <p:cNvSpPr txBox="1">
            <a:spLocks noGrp="1"/>
          </p:cNvSpPr>
          <p:nvPr>
            <p:ph type="subTitle" idx="4"/>
          </p:nvPr>
        </p:nvSpPr>
        <p:spPr>
          <a:xfrm>
            <a:off x="5055489" y="35595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subTitle" idx="5"/>
          </p:nvPr>
        </p:nvSpPr>
        <p:spPr>
          <a:xfrm>
            <a:off x="2110311" y="1489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6"/>
          </p:nvPr>
        </p:nvSpPr>
        <p:spPr>
          <a:xfrm>
            <a:off x="2110311" y="3132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7"/>
          </p:nvPr>
        </p:nvSpPr>
        <p:spPr>
          <a:xfrm>
            <a:off x="5055486" y="1489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8"/>
          </p:nvPr>
        </p:nvSpPr>
        <p:spPr>
          <a:xfrm>
            <a:off x="5055486" y="3132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15" name="Google Shape;315;p24"/>
          <p:cNvGrpSpPr/>
          <p:nvPr/>
        </p:nvGrpSpPr>
        <p:grpSpPr>
          <a:xfrm>
            <a:off x="-3" y="0"/>
            <a:ext cx="9144003" cy="5143501"/>
            <a:chOff x="-3" y="0"/>
            <a:chExt cx="9144003" cy="5143501"/>
          </a:xfrm>
        </p:grpSpPr>
        <p:grpSp>
          <p:nvGrpSpPr>
            <p:cNvPr id="316" name="Google Shape;316;p24"/>
            <p:cNvGrpSpPr/>
            <p:nvPr/>
          </p:nvGrpSpPr>
          <p:grpSpPr>
            <a:xfrm>
              <a:off x="-2" y="0"/>
              <a:ext cx="9143994" cy="5143499"/>
              <a:chOff x="5" y="0"/>
              <a:chExt cx="9143994" cy="5143499"/>
            </a:xfrm>
          </p:grpSpPr>
          <p:pic>
            <p:nvPicPr>
              <p:cNvPr id="317" name="Google Shape;317;p24"/>
              <p:cNvPicPr preferRelativeResize="0"/>
              <p:nvPr/>
            </p:nvPicPr>
            <p:blipFill rotWithShape="1">
              <a:blip r:embed="rId3">
                <a:alphaModFix/>
              </a:blip>
              <a:srcRect l="-18209" t="42421" r="54339" b="9672"/>
              <a:stretch/>
            </p:blipFill>
            <p:spPr>
              <a:xfrm>
                <a:off x="4928700" y="0"/>
                <a:ext cx="4215299" cy="246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24"/>
              <p:cNvPicPr preferRelativeResize="0"/>
              <p:nvPr/>
            </p:nvPicPr>
            <p:blipFill rotWithShape="1">
              <a:blip r:embed="rId4">
                <a:alphaModFix/>
              </a:blip>
              <a:srcRect l="53348" t="-14414" r="5968" b="53925"/>
              <a:stretch/>
            </p:blipFill>
            <p:spPr>
              <a:xfrm>
                <a:off x="5" y="2032250"/>
                <a:ext cx="2985827" cy="3111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9" name="Google Shape;319;p24"/>
            <p:cNvGrpSpPr/>
            <p:nvPr/>
          </p:nvGrpSpPr>
          <p:grpSpPr>
            <a:xfrm>
              <a:off x="-3" y="0"/>
              <a:ext cx="9144003" cy="5143500"/>
              <a:chOff x="-6" y="0"/>
              <a:chExt cx="9144003" cy="5143500"/>
            </a:xfrm>
          </p:grpSpPr>
          <p:pic>
            <p:nvPicPr>
              <p:cNvPr id="320" name="Google Shape;320;p24"/>
              <p:cNvPicPr preferRelativeResize="0"/>
              <p:nvPr/>
            </p:nvPicPr>
            <p:blipFill rotWithShape="1">
              <a:blip r:embed="rId5">
                <a:alphaModFix/>
              </a:blip>
              <a:srcRect l="45321" t="78933" r="6469" b="4608"/>
              <a:stretch/>
            </p:blipFill>
            <p:spPr>
              <a:xfrm>
                <a:off x="-6" y="0"/>
                <a:ext cx="3345325" cy="74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24"/>
              <p:cNvPicPr preferRelativeResize="0"/>
              <p:nvPr/>
            </p:nvPicPr>
            <p:blipFill rotWithShape="1">
              <a:blip r:embed="rId5">
                <a:alphaModFix/>
              </a:blip>
              <a:srcRect l="-1295" t="7018" r="83784" b="70694"/>
              <a:stretch/>
            </p:blipFill>
            <p:spPr>
              <a:xfrm>
                <a:off x="7928872" y="4133675"/>
                <a:ext cx="1215125" cy="10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8"/>
          <p:cNvGrpSpPr/>
          <p:nvPr/>
        </p:nvGrpSpPr>
        <p:grpSpPr>
          <a:xfrm>
            <a:off x="-3" y="0"/>
            <a:ext cx="9143996" cy="5143500"/>
            <a:chOff x="3" y="0"/>
            <a:chExt cx="9143996" cy="5143500"/>
          </a:xfrm>
        </p:grpSpPr>
        <p:pic>
          <p:nvPicPr>
            <p:cNvPr id="387" name="Google Shape;387;p28"/>
            <p:cNvPicPr preferRelativeResize="0"/>
            <p:nvPr/>
          </p:nvPicPr>
          <p:blipFill rotWithShape="1">
            <a:blip r:embed="rId3">
              <a:alphaModFix/>
            </a:blip>
            <a:srcRect l="-18209" t="42421" r="54339" b="9672"/>
            <a:stretch/>
          </p:blipFill>
          <p:spPr>
            <a:xfrm>
              <a:off x="4928700" y="0"/>
              <a:ext cx="4215299" cy="246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8"/>
            <p:cNvPicPr preferRelativeResize="0"/>
            <p:nvPr/>
          </p:nvPicPr>
          <p:blipFill rotWithShape="1">
            <a:blip r:embed="rId4">
              <a:alphaModFix/>
            </a:blip>
            <a:srcRect l="46463" b="29253"/>
            <a:stretch/>
          </p:blipFill>
          <p:spPr>
            <a:xfrm>
              <a:off x="3" y="1504575"/>
              <a:ext cx="3929049" cy="3638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28"/>
          <p:cNvGrpSpPr/>
          <p:nvPr/>
        </p:nvGrpSpPr>
        <p:grpSpPr>
          <a:xfrm>
            <a:off x="-2" y="0"/>
            <a:ext cx="9144003" cy="5143501"/>
            <a:chOff x="-6" y="0"/>
            <a:chExt cx="9144003" cy="5143501"/>
          </a:xfrm>
        </p:grpSpPr>
        <p:pic>
          <p:nvPicPr>
            <p:cNvPr id="390" name="Google Shape;390;p28"/>
            <p:cNvPicPr preferRelativeResize="0"/>
            <p:nvPr/>
          </p:nvPicPr>
          <p:blipFill rotWithShape="1">
            <a:blip r:embed="rId5">
              <a:alphaModFix/>
            </a:blip>
            <a:srcRect l="31409" t="40076" r="2396"/>
            <a:stretch/>
          </p:blipFill>
          <p:spPr>
            <a:xfrm>
              <a:off x="-6" y="0"/>
              <a:ext cx="4593451" cy="2715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8"/>
            <p:cNvPicPr preferRelativeResize="0"/>
            <p:nvPr/>
          </p:nvPicPr>
          <p:blipFill rotWithShape="1">
            <a:blip r:embed="rId5">
              <a:alphaModFix/>
            </a:blip>
            <a:srcRect l="-1295" t="7018" r="83784" b="70694"/>
            <a:stretch/>
          </p:blipFill>
          <p:spPr>
            <a:xfrm>
              <a:off x="7928872" y="4133675"/>
              <a:ext cx="1215125" cy="1009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28"/>
          <p:cNvSpPr txBox="1">
            <a:spLocks noGrp="1"/>
          </p:cNvSpPr>
          <p:nvPr>
            <p:ph type="title"/>
          </p:nvPr>
        </p:nvSpPr>
        <p:spPr>
          <a:xfrm>
            <a:off x="4324075" y="2469675"/>
            <a:ext cx="4106700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3" name="Google Shape;393;p28"/>
          <p:cNvSpPr txBox="1">
            <a:spLocks noGrp="1"/>
          </p:cNvSpPr>
          <p:nvPr>
            <p:ph type="title" idx="2" hasCustomPrompt="1"/>
          </p:nvPr>
        </p:nvSpPr>
        <p:spPr>
          <a:xfrm>
            <a:off x="7234600" y="1158175"/>
            <a:ext cx="1043700" cy="104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28"/>
          <p:cNvSpPr txBox="1">
            <a:spLocks noGrp="1"/>
          </p:cNvSpPr>
          <p:nvPr>
            <p:ph type="subTitle" idx="1"/>
          </p:nvPr>
        </p:nvSpPr>
        <p:spPr>
          <a:xfrm>
            <a:off x="4324075" y="3300650"/>
            <a:ext cx="4106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5" r:id="rId7"/>
    <p:sldLayoutId id="2147483670" r:id="rId8"/>
    <p:sldLayoutId id="2147483674" r:id="rId9"/>
    <p:sldLayoutId id="2147483675" r:id="rId10"/>
    <p:sldLayoutId id="2147483678" r:id="rId11"/>
    <p:sldLayoutId id="21474836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"/>
          <p:cNvSpPr txBox="1">
            <a:spLocks noGrp="1"/>
          </p:cNvSpPr>
          <p:nvPr>
            <p:ph type="ctrTitle"/>
          </p:nvPr>
        </p:nvSpPr>
        <p:spPr>
          <a:xfrm>
            <a:off x="1348000" y="1066525"/>
            <a:ext cx="6448200" cy="21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Quantum Computing</a:t>
            </a:r>
            <a:br>
              <a:rPr lang="en" dirty="0"/>
            </a:br>
            <a:r>
              <a:rPr lang="en" sz="3600" b="0" dirty="0"/>
              <a:t>Shor`s algorithm and its </a:t>
            </a:r>
            <a:r>
              <a:rPr lang="en-US" sz="3600" b="0" dirty="0"/>
              <a:t>application</a:t>
            </a:r>
            <a:endParaRPr sz="3600" b="0" dirty="0"/>
          </a:p>
        </p:txBody>
      </p:sp>
      <p:sp>
        <p:nvSpPr>
          <p:cNvPr id="473" name="Google Shape;473;p37"/>
          <p:cNvSpPr txBox="1">
            <a:spLocks noGrp="1"/>
          </p:cNvSpPr>
          <p:nvPr>
            <p:ph type="subTitle" idx="1"/>
          </p:nvPr>
        </p:nvSpPr>
        <p:spPr>
          <a:xfrm>
            <a:off x="3161592" y="4248196"/>
            <a:ext cx="2820815" cy="664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Babushkin Igor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22132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Quantum part of Shor`s algorithm</a:t>
            </a:r>
            <a:endParaRPr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AF87A046-1AE2-4438-B623-0E34EA8D9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87" y="1718123"/>
            <a:ext cx="6559826" cy="233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9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80337-2564-4020-8D8A-77AA6503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part of Shor`s algorithm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6DB871-E7FE-4280-8349-DCD922E5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47" y="1604485"/>
            <a:ext cx="3505504" cy="8154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AE57D9-9397-49C8-9CEF-16114480B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970" y="3264804"/>
            <a:ext cx="253005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59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>
            <a:spLocks noGrp="1"/>
          </p:cNvSpPr>
          <p:nvPr>
            <p:ph type="title"/>
          </p:nvPr>
        </p:nvSpPr>
        <p:spPr>
          <a:xfrm>
            <a:off x="713225" y="2469675"/>
            <a:ext cx="4106700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Importance</a:t>
            </a:r>
            <a:endParaRPr dirty="0"/>
          </a:p>
        </p:txBody>
      </p:sp>
      <p:sp>
        <p:nvSpPr>
          <p:cNvPr id="511" name="Google Shape;511;p41"/>
          <p:cNvSpPr txBox="1">
            <a:spLocks noGrp="1"/>
          </p:cNvSpPr>
          <p:nvPr>
            <p:ph type="title" idx="2"/>
          </p:nvPr>
        </p:nvSpPr>
        <p:spPr>
          <a:xfrm>
            <a:off x="865625" y="1158175"/>
            <a:ext cx="10437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2" name="Google Shape;512;p41"/>
          <p:cNvSpPr txBox="1">
            <a:spLocks noGrp="1"/>
          </p:cNvSpPr>
          <p:nvPr>
            <p:ph type="subTitle" idx="1"/>
          </p:nvPr>
        </p:nvSpPr>
        <p:spPr>
          <a:xfrm>
            <a:off x="713224" y="3300650"/>
            <a:ext cx="529179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is it so important?</a:t>
            </a:r>
            <a:endParaRPr lang="en-US" sz="1800" dirty="0">
              <a:solidFill>
                <a:srgbClr val="666666"/>
              </a:solidFill>
            </a:endParaRPr>
          </a:p>
        </p:txBody>
      </p:sp>
      <p:grpSp>
        <p:nvGrpSpPr>
          <p:cNvPr id="513" name="Google Shape;513;p41"/>
          <p:cNvGrpSpPr/>
          <p:nvPr/>
        </p:nvGrpSpPr>
        <p:grpSpPr>
          <a:xfrm>
            <a:off x="5688193" y="56149"/>
            <a:ext cx="3057031" cy="2407430"/>
            <a:chOff x="-759407" y="-673376"/>
            <a:chExt cx="3057031" cy="2407430"/>
          </a:xfrm>
        </p:grpSpPr>
        <p:sp>
          <p:nvSpPr>
            <p:cNvPr id="514" name="Google Shape;514;p41"/>
            <p:cNvSpPr txBox="1"/>
            <p:nvPr/>
          </p:nvSpPr>
          <p:spPr>
            <a:xfrm rot="1037487">
              <a:off x="41577" y="778249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9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15" name="Google Shape;515;p41"/>
            <p:cNvSpPr txBox="1"/>
            <p:nvPr/>
          </p:nvSpPr>
          <p:spPr>
            <a:xfrm rot="-368342">
              <a:off x="679775" y="317813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0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16" name="Google Shape;516;p41"/>
            <p:cNvSpPr txBox="1"/>
            <p:nvPr/>
          </p:nvSpPr>
          <p:spPr>
            <a:xfrm rot="-368342">
              <a:off x="371575" y="-450912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7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17" name="Google Shape;517;p41"/>
            <p:cNvSpPr txBox="1"/>
            <p:nvPr/>
          </p:nvSpPr>
          <p:spPr>
            <a:xfrm rot="661963">
              <a:off x="-703115" y="-636145"/>
              <a:ext cx="449915" cy="63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3</a:t>
              </a:r>
              <a:endParaRPr sz="2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18" name="Google Shape;518;p41"/>
            <p:cNvSpPr txBox="1"/>
            <p:nvPr/>
          </p:nvSpPr>
          <p:spPr>
            <a:xfrm rot="1037487">
              <a:off x="1557702" y="-250151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5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03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Cryptosystem</a:t>
            </a:r>
            <a:endParaRPr dirty="0"/>
          </a:p>
        </p:txBody>
      </p:sp>
      <p:grpSp>
        <p:nvGrpSpPr>
          <p:cNvPr id="4" name="Google Shape;3993;p80">
            <a:extLst>
              <a:ext uri="{FF2B5EF4-FFF2-40B4-BE49-F238E27FC236}">
                <a16:creationId xmlns:a16="http://schemas.microsoft.com/office/drawing/2014/main" id="{9188D239-4767-49C5-83CC-DC9C63DE5471}"/>
              </a:ext>
            </a:extLst>
          </p:cNvPr>
          <p:cNvGrpSpPr/>
          <p:nvPr/>
        </p:nvGrpSpPr>
        <p:grpSpPr>
          <a:xfrm>
            <a:off x="2650434" y="1258957"/>
            <a:ext cx="3843131" cy="3346174"/>
            <a:chOff x="2253298" y="2428317"/>
            <a:chExt cx="948701" cy="935378"/>
          </a:xfrm>
          <a:solidFill>
            <a:schemeClr val="tx1">
              <a:lumMod val="95000"/>
            </a:schemeClr>
          </a:solidFill>
        </p:grpSpPr>
        <p:sp>
          <p:nvSpPr>
            <p:cNvPr id="5" name="Google Shape;3994;p80">
              <a:extLst>
                <a:ext uri="{FF2B5EF4-FFF2-40B4-BE49-F238E27FC236}">
                  <a16:creationId xmlns:a16="http://schemas.microsoft.com/office/drawing/2014/main" id="{6868FCDD-58ED-4F03-9EC7-E7EB72561F0C}"/>
                </a:ext>
              </a:extLst>
            </p:cNvPr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95;p80">
              <a:extLst>
                <a:ext uri="{FF2B5EF4-FFF2-40B4-BE49-F238E27FC236}">
                  <a16:creationId xmlns:a16="http://schemas.microsoft.com/office/drawing/2014/main" id="{CB3FB364-35EB-4E53-B793-C4812CCEB0B2}"/>
                </a:ext>
              </a:extLst>
            </p:cNvPr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996;p80">
              <a:extLst>
                <a:ext uri="{FF2B5EF4-FFF2-40B4-BE49-F238E27FC236}">
                  <a16:creationId xmlns:a16="http://schemas.microsoft.com/office/drawing/2014/main" id="{64970AFD-2C5C-4933-B767-6B779BB2AC12}"/>
                </a:ext>
              </a:extLst>
            </p:cNvPr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97;p80">
              <a:extLst>
                <a:ext uri="{FF2B5EF4-FFF2-40B4-BE49-F238E27FC236}">
                  <a16:creationId xmlns:a16="http://schemas.microsoft.com/office/drawing/2014/main" id="{08516BA2-6B7C-473C-9585-02B55A9942F7}"/>
                </a:ext>
              </a:extLst>
            </p:cNvPr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98;p80">
              <a:extLst>
                <a:ext uri="{FF2B5EF4-FFF2-40B4-BE49-F238E27FC236}">
                  <a16:creationId xmlns:a16="http://schemas.microsoft.com/office/drawing/2014/main" id="{A1B7973D-9687-4088-A4ED-DFDE48EF9578}"/>
                </a:ext>
              </a:extLst>
            </p:cNvPr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99;p80">
              <a:extLst>
                <a:ext uri="{FF2B5EF4-FFF2-40B4-BE49-F238E27FC236}">
                  <a16:creationId xmlns:a16="http://schemas.microsoft.com/office/drawing/2014/main" id="{E7160526-8FEA-403B-A14B-6D84BB86935C}"/>
                </a:ext>
              </a:extLst>
            </p:cNvPr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00;p80">
              <a:extLst>
                <a:ext uri="{FF2B5EF4-FFF2-40B4-BE49-F238E27FC236}">
                  <a16:creationId xmlns:a16="http://schemas.microsoft.com/office/drawing/2014/main" id="{0E608833-66D5-4DF9-8229-E9ECC4858B5F}"/>
                </a:ext>
              </a:extLst>
            </p:cNvPr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001;p80">
              <a:extLst>
                <a:ext uri="{FF2B5EF4-FFF2-40B4-BE49-F238E27FC236}">
                  <a16:creationId xmlns:a16="http://schemas.microsoft.com/office/drawing/2014/main" id="{A365FBAF-7229-4C1F-A844-2F6C543AC518}"/>
                </a:ext>
              </a:extLst>
            </p:cNvPr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002;p80">
              <a:extLst>
                <a:ext uri="{FF2B5EF4-FFF2-40B4-BE49-F238E27FC236}">
                  <a16:creationId xmlns:a16="http://schemas.microsoft.com/office/drawing/2014/main" id="{B8D0DF3D-7514-4471-8CE0-9D76D8889B39}"/>
                </a:ext>
              </a:extLst>
            </p:cNvPr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3;p80">
              <a:extLst>
                <a:ext uri="{FF2B5EF4-FFF2-40B4-BE49-F238E27FC236}">
                  <a16:creationId xmlns:a16="http://schemas.microsoft.com/office/drawing/2014/main" id="{F236F07C-8B4C-4BEF-8BDD-4F76B4B79DD9}"/>
                </a:ext>
              </a:extLst>
            </p:cNvPr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4;p80">
              <a:extLst>
                <a:ext uri="{FF2B5EF4-FFF2-40B4-BE49-F238E27FC236}">
                  <a16:creationId xmlns:a16="http://schemas.microsoft.com/office/drawing/2014/main" id="{555E835A-E4B1-4ADE-9229-9AB93EF0D5B5}"/>
                </a:ext>
              </a:extLst>
            </p:cNvPr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5;p80">
              <a:extLst>
                <a:ext uri="{FF2B5EF4-FFF2-40B4-BE49-F238E27FC236}">
                  <a16:creationId xmlns:a16="http://schemas.microsoft.com/office/drawing/2014/main" id="{D9BDD3B6-3E41-4BB7-805F-FE9183588D07}"/>
                </a:ext>
              </a:extLst>
            </p:cNvPr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6;p80">
              <a:extLst>
                <a:ext uri="{FF2B5EF4-FFF2-40B4-BE49-F238E27FC236}">
                  <a16:creationId xmlns:a16="http://schemas.microsoft.com/office/drawing/2014/main" id="{0AC2AC44-B025-410C-91AF-F507ECB32CC4}"/>
                </a:ext>
              </a:extLst>
            </p:cNvPr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7;p80">
              <a:extLst>
                <a:ext uri="{FF2B5EF4-FFF2-40B4-BE49-F238E27FC236}">
                  <a16:creationId xmlns:a16="http://schemas.microsoft.com/office/drawing/2014/main" id="{FA29681E-81C9-4276-AB08-2EE3B367FBEC}"/>
                </a:ext>
              </a:extLst>
            </p:cNvPr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8;p80">
              <a:extLst>
                <a:ext uri="{FF2B5EF4-FFF2-40B4-BE49-F238E27FC236}">
                  <a16:creationId xmlns:a16="http://schemas.microsoft.com/office/drawing/2014/main" id="{D10BACA7-C6DF-454D-9A5C-B79E81A07BB5}"/>
                </a:ext>
              </a:extLst>
            </p:cNvPr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09;p80">
              <a:extLst>
                <a:ext uri="{FF2B5EF4-FFF2-40B4-BE49-F238E27FC236}">
                  <a16:creationId xmlns:a16="http://schemas.microsoft.com/office/drawing/2014/main" id="{D54D6F2A-ABB4-4907-8F17-72190D15B7C9}"/>
                </a:ext>
              </a:extLst>
            </p:cNvPr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10;p80">
              <a:extLst>
                <a:ext uri="{FF2B5EF4-FFF2-40B4-BE49-F238E27FC236}">
                  <a16:creationId xmlns:a16="http://schemas.microsoft.com/office/drawing/2014/main" id="{A8F4CB0D-D2E1-4C8E-A115-7E1368AF3448}"/>
                </a:ext>
              </a:extLst>
            </p:cNvPr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11;p80">
              <a:extLst>
                <a:ext uri="{FF2B5EF4-FFF2-40B4-BE49-F238E27FC236}">
                  <a16:creationId xmlns:a16="http://schemas.microsoft.com/office/drawing/2014/main" id="{FC340578-6408-4593-A5A2-04D472987F3A}"/>
                </a:ext>
              </a:extLst>
            </p:cNvPr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012;p80">
              <a:extLst>
                <a:ext uri="{FF2B5EF4-FFF2-40B4-BE49-F238E27FC236}">
                  <a16:creationId xmlns:a16="http://schemas.microsoft.com/office/drawing/2014/main" id="{6854D716-25C6-4EA9-81D3-3BC2D5C0C53A}"/>
                </a:ext>
              </a:extLst>
            </p:cNvPr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013;p80">
              <a:extLst>
                <a:ext uri="{FF2B5EF4-FFF2-40B4-BE49-F238E27FC236}">
                  <a16:creationId xmlns:a16="http://schemas.microsoft.com/office/drawing/2014/main" id="{FC5251AA-3EF8-41FC-ACFE-EE0A89A41C5A}"/>
                </a:ext>
              </a:extLst>
            </p:cNvPr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14;p80">
              <a:extLst>
                <a:ext uri="{FF2B5EF4-FFF2-40B4-BE49-F238E27FC236}">
                  <a16:creationId xmlns:a16="http://schemas.microsoft.com/office/drawing/2014/main" id="{F62CDDEA-1EC4-481E-A9F2-2D2EADD439E9}"/>
                </a:ext>
              </a:extLst>
            </p:cNvPr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15;p80">
              <a:extLst>
                <a:ext uri="{FF2B5EF4-FFF2-40B4-BE49-F238E27FC236}">
                  <a16:creationId xmlns:a16="http://schemas.microsoft.com/office/drawing/2014/main" id="{CAEA480A-8B19-4C7B-A9F8-D839267CC96E}"/>
                </a:ext>
              </a:extLst>
            </p:cNvPr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16;p80">
              <a:extLst>
                <a:ext uri="{FF2B5EF4-FFF2-40B4-BE49-F238E27FC236}">
                  <a16:creationId xmlns:a16="http://schemas.microsoft.com/office/drawing/2014/main" id="{F9BE5FD0-0BE6-4C5D-B0EA-DE5F36339960}"/>
                </a:ext>
              </a:extLst>
            </p:cNvPr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17;p80">
              <a:extLst>
                <a:ext uri="{FF2B5EF4-FFF2-40B4-BE49-F238E27FC236}">
                  <a16:creationId xmlns:a16="http://schemas.microsoft.com/office/drawing/2014/main" id="{ECB9DB1D-1D03-489D-927D-39AE03B2B020}"/>
                </a:ext>
              </a:extLst>
            </p:cNvPr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18;p80">
              <a:extLst>
                <a:ext uri="{FF2B5EF4-FFF2-40B4-BE49-F238E27FC236}">
                  <a16:creationId xmlns:a16="http://schemas.microsoft.com/office/drawing/2014/main" id="{8FE025E1-998A-4238-AF2A-2968063BB1BC}"/>
                </a:ext>
              </a:extLst>
            </p:cNvPr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19;p80">
              <a:extLst>
                <a:ext uri="{FF2B5EF4-FFF2-40B4-BE49-F238E27FC236}">
                  <a16:creationId xmlns:a16="http://schemas.microsoft.com/office/drawing/2014/main" id="{51DDF43D-1B45-43A9-9044-FFECDE658E6E}"/>
                </a:ext>
              </a:extLst>
            </p:cNvPr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26;p80">
              <a:extLst>
                <a:ext uri="{FF2B5EF4-FFF2-40B4-BE49-F238E27FC236}">
                  <a16:creationId xmlns:a16="http://schemas.microsoft.com/office/drawing/2014/main" id="{1669EA1C-49BD-455A-92A6-3503E8220579}"/>
                </a:ext>
              </a:extLst>
            </p:cNvPr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821878-7FA2-492F-AD4A-8CFC1F33E680}"/>
              </a:ext>
            </a:extLst>
          </p:cNvPr>
          <p:cNvSpPr txBox="1"/>
          <p:nvPr/>
        </p:nvSpPr>
        <p:spPr>
          <a:xfrm>
            <a:off x="2764835" y="4086652"/>
            <a:ext cx="94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bin" panose="020B0604020202020204" charset="0"/>
              </a:rPr>
              <a:t>Protocols</a:t>
            </a:r>
            <a:endParaRPr lang="ru-RU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8B8D95-E963-48C8-A0B6-E1DA6C32871E}"/>
              </a:ext>
            </a:extLst>
          </p:cNvPr>
          <p:cNvSpPr txBox="1"/>
          <p:nvPr/>
        </p:nvSpPr>
        <p:spPr>
          <a:xfrm>
            <a:off x="4297376" y="1503736"/>
            <a:ext cx="94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bin" panose="020B0604020202020204" charset="0"/>
              </a:rPr>
              <a:t>Keys</a:t>
            </a:r>
            <a:endParaRPr lang="ru-RU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EFBDCC-892C-4470-ADF4-B83757F27F22}"/>
              </a:ext>
            </a:extLst>
          </p:cNvPr>
          <p:cNvSpPr txBox="1"/>
          <p:nvPr/>
        </p:nvSpPr>
        <p:spPr>
          <a:xfrm>
            <a:off x="5574303" y="1400677"/>
            <a:ext cx="9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bin" panose="020B0604020202020204" charset="0"/>
              </a:rPr>
              <a:t>Digital </a:t>
            </a:r>
          </a:p>
          <a:p>
            <a:r>
              <a:rPr lang="en-US" sz="1200" dirty="0">
                <a:latin typeface="Cabin" panose="020B0604020202020204" charset="0"/>
              </a:rPr>
              <a:t>signatures</a:t>
            </a:r>
            <a:endParaRPr lang="ru-RU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3F8A14-AD65-4289-A362-2335F1D2BD14}"/>
              </a:ext>
            </a:extLst>
          </p:cNvPr>
          <p:cNvSpPr txBox="1"/>
          <p:nvPr/>
        </p:nvSpPr>
        <p:spPr>
          <a:xfrm>
            <a:off x="4056129" y="3901985"/>
            <a:ext cx="11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bin" panose="020B0604020202020204" charset="0"/>
              </a:rPr>
              <a:t>Cryptographic hash-functions</a:t>
            </a:r>
            <a:endParaRPr lang="ru-RU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3C88B4-34E8-440F-AA1E-A5B7D10DAC04}"/>
              </a:ext>
            </a:extLst>
          </p:cNvPr>
          <p:cNvSpPr txBox="1"/>
          <p:nvPr/>
        </p:nvSpPr>
        <p:spPr>
          <a:xfrm>
            <a:off x="2743910" y="1432677"/>
            <a:ext cx="9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bin" panose="020B0604020202020204" charset="0"/>
              </a:rPr>
              <a:t>Encryption algorithm</a:t>
            </a:r>
            <a:endParaRPr lang="ru-RU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CFD65F-FC46-4DA0-9D97-A2385679F9BC}"/>
              </a:ext>
            </a:extLst>
          </p:cNvPr>
          <p:cNvSpPr txBox="1"/>
          <p:nvPr/>
        </p:nvSpPr>
        <p:spPr>
          <a:xfrm>
            <a:off x="5469307" y="3994317"/>
            <a:ext cx="106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bin" panose="020B0604020202020204" charset="0"/>
              </a:rPr>
              <a:t>Public Key Infrastructure</a:t>
            </a:r>
            <a:endParaRPr lang="ru-R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0DC964-3831-43BF-9689-84D392870F2B}"/>
              </a:ext>
            </a:extLst>
          </p:cNvPr>
          <p:cNvSpPr txBox="1"/>
          <p:nvPr/>
        </p:nvSpPr>
        <p:spPr>
          <a:xfrm>
            <a:off x="3637722" y="2730873"/>
            <a:ext cx="193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bin" panose="020B0604020202020204" charset="0"/>
              </a:rPr>
              <a:t>Cryptosystem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5327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E2CE3-EBBF-4BE8-A932-5A078A01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2A84AA-9288-4E4E-A677-89359D4C6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15" y="1246806"/>
            <a:ext cx="6134169" cy="345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9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9"/>
          <p:cNvSpPr txBox="1">
            <a:spLocks noGrp="1"/>
          </p:cNvSpPr>
          <p:nvPr>
            <p:ph type="title"/>
          </p:nvPr>
        </p:nvSpPr>
        <p:spPr>
          <a:xfrm>
            <a:off x="3540657" y="2469675"/>
            <a:ext cx="4890118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833" name="Google Shape;833;p59"/>
          <p:cNvSpPr txBox="1">
            <a:spLocks noGrp="1"/>
          </p:cNvSpPr>
          <p:nvPr>
            <p:ph type="title" idx="2"/>
          </p:nvPr>
        </p:nvSpPr>
        <p:spPr>
          <a:xfrm>
            <a:off x="7234600" y="1183982"/>
            <a:ext cx="10437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34" name="Google Shape;834;p59"/>
          <p:cNvSpPr txBox="1">
            <a:spLocks noGrp="1"/>
          </p:cNvSpPr>
          <p:nvPr>
            <p:ph type="subTitle" idx="1"/>
          </p:nvPr>
        </p:nvSpPr>
        <p:spPr>
          <a:xfrm>
            <a:off x="4572000" y="3212214"/>
            <a:ext cx="4106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 of Shor’s algorithm on cryptography</a:t>
            </a:r>
          </a:p>
        </p:txBody>
      </p:sp>
      <p:grpSp>
        <p:nvGrpSpPr>
          <p:cNvPr id="835" name="Google Shape;835;p59"/>
          <p:cNvGrpSpPr/>
          <p:nvPr/>
        </p:nvGrpSpPr>
        <p:grpSpPr>
          <a:xfrm>
            <a:off x="713224" y="185361"/>
            <a:ext cx="2511544" cy="3214355"/>
            <a:chOff x="-769501" y="-1480301"/>
            <a:chExt cx="2511544" cy="3214355"/>
          </a:xfrm>
        </p:grpSpPr>
        <p:sp>
          <p:nvSpPr>
            <p:cNvPr id="836" name="Google Shape;836;p59"/>
            <p:cNvSpPr txBox="1"/>
            <p:nvPr/>
          </p:nvSpPr>
          <p:spPr>
            <a:xfrm rot="1037487">
              <a:off x="41577" y="778249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9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837" name="Google Shape;837;p59"/>
            <p:cNvSpPr txBox="1"/>
            <p:nvPr/>
          </p:nvSpPr>
          <p:spPr>
            <a:xfrm rot="-368342">
              <a:off x="679775" y="317813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0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838" name="Google Shape;838;p59"/>
            <p:cNvSpPr txBox="1"/>
            <p:nvPr/>
          </p:nvSpPr>
          <p:spPr>
            <a:xfrm rot="-368342">
              <a:off x="371575" y="-450912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7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839" name="Google Shape;839;p59"/>
            <p:cNvSpPr txBox="1"/>
            <p:nvPr/>
          </p:nvSpPr>
          <p:spPr>
            <a:xfrm rot="661963">
              <a:off x="1235835" y="-1443070"/>
              <a:ext cx="449915" cy="63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3</a:t>
              </a:r>
              <a:endParaRPr sz="2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840" name="Google Shape;840;p59"/>
            <p:cNvSpPr txBox="1"/>
            <p:nvPr/>
          </p:nvSpPr>
          <p:spPr>
            <a:xfrm rot="1037487">
              <a:off x="-652323" y="-865151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5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179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8BFA7-7A77-4920-B10B-596FDE18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843000"/>
            <a:ext cx="5568157" cy="1159200"/>
          </a:xfrm>
        </p:spPr>
        <p:txBody>
          <a:bodyPr/>
          <a:lstStyle/>
          <a:p>
            <a:r>
              <a:rPr lang="en-US" dirty="0"/>
              <a:t>Impact of Shor’s algorithm on cryptography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3AF0DD-E9A9-4B1E-9F07-08D9DDA31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2002200"/>
            <a:ext cx="5435635" cy="2245122"/>
          </a:xfrm>
        </p:spPr>
        <p:txBody>
          <a:bodyPr/>
          <a:lstStyle/>
          <a:p>
            <a:r>
              <a:rPr lang="en-US" dirty="0"/>
              <a:t>The Shor's algorithm holds great significance for cryptography.</a:t>
            </a:r>
            <a:endParaRPr lang="ru-RU" dirty="0"/>
          </a:p>
          <a:p>
            <a:r>
              <a:rPr lang="en-US" dirty="0"/>
              <a:t>This emphasizes the need for developing new encryption methods that are resistant to quantum computing.</a:t>
            </a:r>
            <a:endParaRPr lang="ru-RU" dirty="0"/>
          </a:p>
          <a:p>
            <a:r>
              <a:rPr lang="en-US" dirty="0"/>
              <a:t>Such methods are necessary to protect our information from potential threats.</a:t>
            </a:r>
            <a:endParaRPr lang="ru-RU" dirty="0"/>
          </a:p>
          <a:p>
            <a:r>
              <a:rPr lang="en-US" dirty="0"/>
              <a:t>Research in the field of post-quantum cryptography, for example, the development of algorithms based on other mathematical protocols, is the most relevant in this area.</a:t>
            </a:r>
            <a:endParaRPr lang="ru-RU" dirty="0"/>
          </a:p>
        </p:txBody>
      </p:sp>
      <p:grpSp>
        <p:nvGrpSpPr>
          <p:cNvPr id="8" name="Google Shape;7857;p90">
            <a:extLst>
              <a:ext uri="{FF2B5EF4-FFF2-40B4-BE49-F238E27FC236}">
                <a16:creationId xmlns:a16="http://schemas.microsoft.com/office/drawing/2014/main" id="{DA9BBB20-59DC-4071-A59D-413F6160CD1E}"/>
              </a:ext>
            </a:extLst>
          </p:cNvPr>
          <p:cNvGrpSpPr/>
          <p:nvPr/>
        </p:nvGrpSpPr>
        <p:grpSpPr>
          <a:xfrm>
            <a:off x="6634958" y="1868557"/>
            <a:ext cx="2001078" cy="1828799"/>
            <a:chOff x="-3031325" y="3597450"/>
            <a:chExt cx="293825" cy="292250"/>
          </a:xfrm>
          <a:solidFill>
            <a:schemeClr val="tx1"/>
          </a:solidFill>
        </p:grpSpPr>
        <p:sp>
          <p:nvSpPr>
            <p:cNvPr id="9" name="Google Shape;7858;p90">
              <a:extLst>
                <a:ext uri="{FF2B5EF4-FFF2-40B4-BE49-F238E27FC236}">
                  <a16:creationId xmlns:a16="http://schemas.microsoft.com/office/drawing/2014/main" id="{2A46D732-F852-4A7A-A67B-4EB83F6071C6}"/>
                </a:ext>
              </a:extLst>
            </p:cNvPr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59;p90">
              <a:extLst>
                <a:ext uri="{FF2B5EF4-FFF2-40B4-BE49-F238E27FC236}">
                  <a16:creationId xmlns:a16="http://schemas.microsoft.com/office/drawing/2014/main" id="{74DC2EE2-5C04-44E0-A684-E1FD75426DD9}"/>
                </a:ext>
              </a:extLst>
            </p:cNvPr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60;p90">
              <a:extLst>
                <a:ext uri="{FF2B5EF4-FFF2-40B4-BE49-F238E27FC236}">
                  <a16:creationId xmlns:a16="http://schemas.microsoft.com/office/drawing/2014/main" id="{235C501B-CE15-47E3-A7DB-5C17BB062C18}"/>
                </a:ext>
              </a:extLst>
            </p:cNvPr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61;p90">
              <a:extLst>
                <a:ext uri="{FF2B5EF4-FFF2-40B4-BE49-F238E27FC236}">
                  <a16:creationId xmlns:a16="http://schemas.microsoft.com/office/drawing/2014/main" id="{F9D85ACC-5130-4F7E-8DB3-3FDED13233C4}"/>
                </a:ext>
              </a:extLst>
            </p:cNvPr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614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3"/>
          <p:cNvSpPr txBox="1">
            <a:spLocks noGrp="1"/>
          </p:cNvSpPr>
          <p:nvPr>
            <p:ph type="body" idx="4294967295"/>
          </p:nvPr>
        </p:nvSpPr>
        <p:spPr>
          <a:xfrm>
            <a:off x="720000" y="1215739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trike="noStrike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Shor P. W.</a:t>
            </a:r>
            <a:r>
              <a:rPr lang="en-US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 ”</a:t>
            </a:r>
            <a:r>
              <a:rPr lang="en-US" strike="noStrike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Algorithms for quantum computation: discrete logarithms and factoring</a:t>
            </a:r>
            <a:r>
              <a:rPr lang="en-US" strike="noStrike" dirty="0">
                <a:solidFill>
                  <a:schemeClr val="accent2"/>
                </a:solidFill>
                <a:latin typeface="Cabin" panose="020B0604020202020204" charset="0"/>
              </a:rPr>
              <a:t>.</a:t>
            </a:r>
            <a:r>
              <a:rPr lang="en-US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 Foundations of Computer Science : Conference Publications.” — 1994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  <a:latin typeface="Cabi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trike="noStrike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Flarend A.</a:t>
            </a:r>
            <a:r>
              <a:rPr lang="en-US" dirty="0">
                <a:solidFill>
                  <a:schemeClr val="accent2"/>
                </a:solidFill>
                <a:latin typeface="Cabin" panose="020B0604020202020204" charset="0"/>
              </a:rPr>
              <a:t>, </a:t>
            </a:r>
            <a:r>
              <a:rPr lang="en-US" strike="noStrike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Hilborn B.</a:t>
            </a:r>
            <a:r>
              <a:rPr lang="en-US" strike="noStrike" dirty="0">
                <a:solidFill>
                  <a:schemeClr val="accent2"/>
                </a:solidFill>
                <a:latin typeface="Cabin" panose="020B060402020202020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abin" panose="020B0604020202020204" charset="0"/>
              </a:rPr>
              <a:t>“</a:t>
            </a:r>
            <a:r>
              <a:rPr lang="en-US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RSA Encryption and the Shor Factoring Algorithm” – April 2022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  <a:effectLst/>
              <a:latin typeface="Cabi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trike="noStrike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Norkin V. </a:t>
            </a:r>
            <a:r>
              <a:rPr lang="en-US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, </a:t>
            </a:r>
            <a:r>
              <a:rPr lang="en-US" strike="noStrike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Kozyriev A. </a:t>
            </a:r>
            <a:r>
              <a:rPr lang="en-US" dirty="0">
                <a:solidFill>
                  <a:schemeClr val="accent2"/>
                </a:solidFill>
                <a:effectLst/>
                <a:latin typeface="Cabin" panose="020B0604020202020204" charset="0"/>
              </a:rPr>
              <a:t>“On Shor's r-Algorithm for Problems with Constraints” -- 6 November, 2023; originally announced October 2023. </a:t>
            </a:r>
          </a:p>
        </p:txBody>
      </p:sp>
      <p:sp>
        <p:nvSpPr>
          <p:cNvPr id="1023" name="Google Shape;1023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E26AC-EAE4-4635-934B-EE772FAE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2069"/>
            <a:ext cx="9143999" cy="1257879"/>
          </a:xfrm>
        </p:spPr>
        <p:txBody>
          <a:bodyPr/>
          <a:lstStyle/>
          <a:p>
            <a:r>
              <a:rPr lang="en-US" sz="4000" dirty="0"/>
              <a:t>Thank you for your attention!</a:t>
            </a:r>
            <a:endParaRPr lang="ru-R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46982-999E-4266-9869-3E00CB5DADEB}"/>
              </a:ext>
            </a:extLst>
          </p:cNvPr>
          <p:cNvSpPr txBox="1"/>
          <p:nvPr/>
        </p:nvSpPr>
        <p:spPr>
          <a:xfrm>
            <a:off x="0" y="267693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Cabin" panose="020B0604020202020204" charset="0"/>
              </a:rPr>
              <a:t>My </a:t>
            </a:r>
            <a:r>
              <a:rPr lang="en-US" dirty="0" err="1">
                <a:solidFill>
                  <a:schemeClr val="accent2"/>
                </a:solidFill>
                <a:latin typeface="Cabin" panose="020B0604020202020204" charset="0"/>
              </a:rPr>
              <a:t>RnD</a:t>
            </a:r>
            <a:r>
              <a:rPr lang="en-US" dirty="0">
                <a:solidFill>
                  <a:schemeClr val="accent2"/>
                </a:solidFill>
                <a:latin typeface="Cabin" panose="020B0604020202020204" charset="0"/>
              </a:rPr>
              <a:t>-project about quantum computing: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Cabin" panose="020B0604020202020204" charset="0"/>
              </a:rPr>
              <a:t>https://github.com/RPogodin/ck-quantum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78E9F-35D8-47B6-B45B-AA3B25D0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83" y="3331777"/>
            <a:ext cx="1386631" cy="13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9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488" name="Google Shape;488;p39"/>
          <p:cNvSpPr txBox="1">
            <a:spLocks noGrp="1"/>
          </p:cNvSpPr>
          <p:nvPr>
            <p:ph type="subTitle" idx="3"/>
          </p:nvPr>
        </p:nvSpPr>
        <p:spPr>
          <a:xfrm>
            <a:off x="2120700" y="3489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is it so important?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2120700" y="1908393"/>
            <a:ext cx="2305500" cy="828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of quantum computing</a:t>
            </a:r>
            <a:endParaRPr dirty="0"/>
          </a:p>
        </p:txBody>
      </p:sp>
      <p:sp>
        <p:nvSpPr>
          <p:cNvPr id="490" name="Google Shape;490;p39"/>
          <p:cNvSpPr txBox="1">
            <a:spLocks noGrp="1"/>
          </p:cNvSpPr>
          <p:nvPr>
            <p:ph type="subTitle" idx="2"/>
          </p:nvPr>
        </p:nvSpPr>
        <p:spPr>
          <a:xfrm>
            <a:off x="5684695" y="1908393"/>
            <a:ext cx="23947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Operating principle of algorithm and its applications</a:t>
            </a:r>
            <a:endParaRPr lang="en-US" sz="1600" dirty="0">
              <a:solidFill>
                <a:srgbClr val="666666"/>
              </a:solidFill>
            </a:endParaRPr>
          </a:p>
        </p:txBody>
      </p:sp>
      <p:sp>
        <p:nvSpPr>
          <p:cNvPr id="491" name="Google Shape;491;p39"/>
          <p:cNvSpPr txBox="1">
            <a:spLocks noGrp="1"/>
          </p:cNvSpPr>
          <p:nvPr>
            <p:ph type="subTitle" idx="4"/>
          </p:nvPr>
        </p:nvSpPr>
        <p:spPr>
          <a:xfrm>
            <a:off x="5684696" y="3489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of Shor’s algorithm on cryptography</a:t>
            </a:r>
            <a:endParaRPr dirty="0"/>
          </a:p>
        </p:txBody>
      </p:sp>
      <p:sp>
        <p:nvSpPr>
          <p:cNvPr id="492" name="Google Shape;492;p39"/>
          <p:cNvSpPr txBox="1">
            <a:spLocks noGrp="1"/>
          </p:cNvSpPr>
          <p:nvPr>
            <p:ph type="title" idx="5"/>
          </p:nvPr>
        </p:nvSpPr>
        <p:spPr>
          <a:xfrm>
            <a:off x="1153800" y="1621421"/>
            <a:ext cx="8145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3" name="Google Shape;493;p39"/>
          <p:cNvSpPr txBox="1">
            <a:spLocks noGrp="1"/>
          </p:cNvSpPr>
          <p:nvPr>
            <p:ph type="title" idx="6"/>
          </p:nvPr>
        </p:nvSpPr>
        <p:spPr>
          <a:xfrm>
            <a:off x="1153800" y="3201621"/>
            <a:ext cx="8145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4" name="Google Shape;494;p39"/>
          <p:cNvSpPr txBox="1">
            <a:spLocks noGrp="1"/>
          </p:cNvSpPr>
          <p:nvPr>
            <p:ph type="title" idx="7"/>
          </p:nvPr>
        </p:nvSpPr>
        <p:spPr>
          <a:xfrm>
            <a:off x="4717800" y="1621421"/>
            <a:ext cx="8145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5" name="Google Shape;495;p39"/>
          <p:cNvSpPr txBox="1">
            <a:spLocks noGrp="1"/>
          </p:cNvSpPr>
          <p:nvPr>
            <p:ph type="title" idx="8"/>
          </p:nvPr>
        </p:nvSpPr>
        <p:spPr>
          <a:xfrm>
            <a:off x="4717800" y="3201621"/>
            <a:ext cx="8145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6" name="Google Shape;496;p39"/>
          <p:cNvSpPr txBox="1">
            <a:spLocks noGrp="1"/>
          </p:cNvSpPr>
          <p:nvPr>
            <p:ph type="subTitle" idx="9"/>
          </p:nvPr>
        </p:nvSpPr>
        <p:spPr>
          <a:xfrm>
            <a:off x="2120700" y="1576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13"/>
          </p:nvPr>
        </p:nvSpPr>
        <p:spPr>
          <a:xfrm>
            <a:off x="5684696" y="1576512"/>
            <a:ext cx="264043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Shor`s algorithm</a:t>
            </a:r>
            <a:endParaRPr dirty="0"/>
          </a:p>
        </p:txBody>
      </p:sp>
      <p:sp>
        <p:nvSpPr>
          <p:cNvPr id="498" name="Google Shape;498;p39"/>
          <p:cNvSpPr txBox="1">
            <a:spLocks noGrp="1"/>
          </p:cNvSpPr>
          <p:nvPr>
            <p:ph type="subTitle" idx="14"/>
          </p:nvPr>
        </p:nvSpPr>
        <p:spPr>
          <a:xfrm>
            <a:off x="2120700" y="3156775"/>
            <a:ext cx="244470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</a:t>
            </a:r>
            <a:endParaRPr dirty="0"/>
          </a:p>
        </p:txBody>
      </p:sp>
      <p:sp>
        <p:nvSpPr>
          <p:cNvPr id="499" name="Google Shape;499;p39"/>
          <p:cNvSpPr txBox="1">
            <a:spLocks noGrp="1"/>
          </p:cNvSpPr>
          <p:nvPr>
            <p:ph type="subTitle" idx="15"/>
          </p:nvPr>
        </p:nvSpPr>
        <p:spPr>
          <a:xfrm>
            <a:off x="5684696" y="3156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>
            <a:spLocks noGrp="1"/>
          </p:cNvSpPr>
          <p:nvPr>
            <p:ph type="title"/>
          </p:nvPr>
        </p:nvSpPr>
        <p:spPr>
          <a:xfrm>
            <a:off x="713225" y="2469675"/>
            <a:ext cx="4106700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1" name="Google Shape;511;p41"/>
          <p:cNvSpPr txBox="1">
            <a:spLocks noGrp="1"/>
          </p:cNvSpPr>
          <p:nvPr>
            <p:ph type="title" idx="2"/>
          </p:nvPr>
        </p:nvSpPr>
        <p:spPr>
          <a:xfrm>
            <a:off x="865625" y="1158175"/>
            <a:ext cx="10437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2" name="Google Shape;512;p41"/>
          <p:cNvSpPr txBox="1">
            <a:spLocks noGrp="1"/>
          </p:cNvSpPr>
          <p:nvPr>
            <p:ph type="subTitle" idx="1"/>
          </p:nvPr>
        </p:nvSpPr>
        <p:spPr>
          <a:xfrm>
            <a:off x="713224" y="3300650"/>
            <a:ext cx="529179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of quantum computing</a:t>
            </a:r>
          </a:p>
        </p:txBody>
      </p:sp>
      <p:grpSp>
        <p:nvGrpSpPr>
          <p:cNvPr id="513" name="Google Shape;513;p41"/>
          <p:cNvGrpSpPr/>
          <p:nvPr/>
        </p:nvGrpSpPr>
        <p:grpSpPr>
          <a:xfrm>
            <a:off x="5688193" y="56149"/>
            <a:ext cx="3057031" cy="2407430"/>
            <a:chOff x="-759407" y="-673376"/>
            <a:chExt cx="3057031" cy="2407430"/>
          </a:xfrm>
        </p:grpSpPr>
        <p:sp>
          <p:nvSpPr>
            <p:cNvPr id="514" name="Google Shape;514;p41"/>
            <p:cNvSpPr txBox="1"/>
            <p:nvPr/>
          </p:nvSpPr>
          <p:spPr>
            <a:xfrm rot="1037487">
              <a:off x="41577" y="778249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9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15" name="Google Shape;515;p41"/>
            <p:cNvSpPr txBox="1"/>
            <p:nvPr/>
          </p:nvSpPr>
          <p:spPr>
            <a:xfrm rot="-368342">
              <a:off x="679775" y="317813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0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16" name="Google Shape;516;p41"/>
            <p:cNvSpPr txBox="1"/>
            <p:nvPr/>
          </p:nvSpPr>
          <p:spPr>
            <a:xfrm rot="-368342">
              <a:off x="371575" y="-450912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7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17" name="Google Shape;517;p41"/>
            <p:cNvSpPr txBox="1"/>
            <p:nvPr/>
          </p:nvSpPr>
          <p:spPr>
            <a:xfrm rot="661963">
              <a:off x="-703115" y="-636145"/>
              <a:ext cx="449915" cy="63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3</a:t>
              </a:r>
              <a:endParaRPr sz="2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18" name="Google Shape;518;p41"/>
            <p:cNvSpPr txBox="1"/>
            <p:nvPr/>
          </p:nvSpPr>
          <p:spPr>
            <a:xfrm rot="1037487">
              <a:off x="1557702" y="-250151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5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3"/>
          <p:cNvSpPr txBox="1">
            <a:spLocks noGrp="1"/>
          </p:cNvSpPr>
          <p:nvPr>
            <p:ph type="title"/>
          </p:nvPr>
        </p:nvSpPr>
        <p:spPr>
          <a:xfrm>
            <a:off x="720000" y="843000"/>
            <a:ext cx="4294800" cy="719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qubit?</a:t>
            </a:r>
            <a:endParaRPr dirty="0"/>
          </a:p>
        </p:txBody>
      </p:sp>
      <p:sp>
        <p:nvSpPr>
          <p:cNvPr id="531" name="Google Shape;531;p43"/>
          <p:cNvSpPr txBox="1">
            <a:spLocks noGrp="1"/>
          </p:cNvSpPr>
          <p:nvPr>
            <p:ph type="subTitle" idx="1"/>
          </p:nvPr>
        </p:nvSpPr>
        <p:spPr>
          <a:xfrm>
            <a:off x="719999" y="2002200"/>
            <a:ext cx="4575331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Qubit is a unit of information. And a qubit represents zero and one, but also a superposition of these states. </a:t>
            </a:r>
            <a:endParaRPr sz="1600" dirty="0"/>
          </a:p>
        </p:txBody>
      </p:sp>
      <p:grpSp>
        <p:nvGrpSpPr>
          <p:cNvPr id="532" name="Google Shape;532;p43"/>
          <p:cNvGrpSpPr/>
          <p:nvPr/>
        </p:nvGrpSpPr>
        <p:grpSpPr>
          <a:xfrm>
            <a:off x="6210410" y="539511"/>
            <a:ext cx="2499339" cy="3940976"/>
            <a:chOff x="-201715" y="-1022427"/>
            <a:chExt cx="2499339" cy="3940976"/>
          </a:xfrm>
        </p:grpSpPr>
        <p:sp>
          <p:nvSpPr>
            <p:cNvPr id="533" name="Google Shape;533;p43"/>
            <p:cNvSpPr txBox="1"/>
            <p:nvPr/>
          </p:nvSpPr>
          <p:spPr>
            <a:xfrm rot="1037487">
              <a:off x="184977" y="1103924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0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34" name="Google Shape;534;p43"/>
            <p:cNvSpPr txBox="1"/>
            <p:nvPr/>
          </p:nvSpPr>
          <p:spPr>
            <a:xfrm rot="-368342">
              <a:off x="679775" y="317813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 dirty="0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7</a:t>
              </a:r>
              <a:endParaRPr sz="4600" b="1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35" name="Google Shape;535;p43"/>
            <p:cNvSpPr txBox="1"/>
            <p:nvPr/>
          </p:nvSpPr>
          <p:spPr>
            <a:xfrm rot="-368342">
              <a:off x="-156250" y="-991662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5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36" name="Google Shape;536;p43"/>
            <p:cNvSpPr txBox="1"/>
            <p:nvPr/>
          </p:nvSpPr>
          <p:spPr>
            <a:xfrm rot="661963">
              <a:off x="1404285" y="2247480"/>
              <a:ext cx="449915" cy="63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8</a:t>
              </a:r>
              <a:endParaRPr sz="2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537" name="Google Shape;537;p43"/>
            <p:cNvSpPr txBox="1"/>
            <p:nvPr/>
          </p:nvSpPr>
          <p:spPr>
            <a:xfrm rot="1037487">
              <a:off x="1557702" y="-250151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6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" name="Google Shape;721;p54">
            <a:extLst>
              <a:ext uri="{FF2B5EF4-FFF2-40B4-BE49-F238E27FC236}">
                <a16:creationId xmlns:a16="http://schemas.microsoft.com/office/drawing/2014/main" id="{DCABAD54-BFE5-46A9-B866-D3D92F180B16}"/>
              </a:ext>
            </a:extLst>
          </p:cNvPr>
          <p:cNvSpPr/>
          <p:nvPr/>
        </p:nvSpPr>
        <p:spPr>
          <a:xfrm>
            <a:off x="1017106" y="3151350"/>
            <a:ext cx="1382700" cy="1382700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1;p54">
            <a:extLst>
              <a:ext uri="{FF2B5EF4-FFF2-40B4-BE49-F238E27FC236}">
                <a16:creationId xmlns:a16="http://schemas.microsoft.com/office/drawing/2014/main" id="{7FAF3C8F-9325-42E7-A1EF-F3823064ECFD}"/>
              </a:ext>
            </a:extLst>
          </p:cNvPr>
          <p:cNvSpPr/>
          <p:nvPr/>
        </p:nvSpPr>
        <p:spPr>
          <a:xfrm>
            <a:off x="2724286" y="3161146"/>
            <a:ext cx="1382700" cy="1382700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22;p54">
            <a:extLst>
              <a:ext uri="{FF2B5EF4-FFF2-40B4-BE49-F238E27FC236}">
                <a16:creationId xmlns:a16="http://schemas.microsoft.com/office/drawing/2014/main" id="{CCEB2EFB-508C-47AE-91E0-CC2AFC078BC5}"/>
              </a:ext>
            </a:extLst>
          </p:cNvPr>
          <p:cNvSpPr/>
          <p:nvPr/>
        </p:nvSpPr>
        <p:spPr>
          <a:xfrm flipH="1">
            <a:off x="1017106" y="3151350"/>
            <a:ext cx="1382700" cy="1382700"/>
          </a:xfrm>
          <a:prstGeom prst="blockArc">
            <a:avLst>
              <a:gd name="adj1" fmla="val 5409831"/>
              <a:gd name="adj2" fmla="val 16238381"/>
              <a:gd name="adj3" fmla="val 11942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22;p54">
            <a:extLst>
              <a:ext uri="{FF2B5EF4-FFF2-40B4-BE49-F238E27FC236}">
                <a16:creationId xmlns:a16="http://schemas.microsoft.com/office/drawing/2014/main" id="{7AD41F6F-0654-4ECA-B8CC-59699310552A}"/>
              </a:ext>
            </a:extLst>
          </p:cNvPr>
          <p:cNvSpPr/>
          <p:nvPr/>
        </p:nvSpPr>
        <p:spPr>
          <a:xfrm flipH="1">
            <a:off x="2728409" y="3161146"/>
            <a:ext cx="1382700" cy="1382700"/>
          </a:xfrm>
          <a:prstGeom prst="blockArc">
            <a:avLst>
              <a:gd name="adj1" fmla="val 16261227"/>
              <a:gd name="adj2" fmla="val 5362178"/>
              <a:gd name="adj3" fmla="val 11379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49681-CD2C-43CC-BDBF-F46B365F5D4F}"/>
              </a:ext>
            </a:extLst>
          </p:cNvPr>
          <p:cNvSpPr txBox="1"/>
          <p:nvPr/>
        </p:nvSpPr>
        <p:spPr>
          <a:xfrm>
            <a:off x="2140226" y="3621664"/>
            <a:ext cx="3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bas Neue Bold" panose="020B0606020202050201" pitchFamily="34" charset="-52"/>
                <a:cs typeface="Sora" panose="020B0604020202020204" charset="0"/>
              </a:rPr>
              <a:t>1</a:t>
            </a:r>
            <a:endParaRPr lang="ru-RU" sz="2400" dirty="0">
              <a:latin typeface="Bebas Neue Bold" panose="020B0606020202050201" pitchFamily="34" charset="-52"/>
              <a:cs typeface="Sora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D1628E-0BDF-49F8-A3B3-43A32B125C68}"/>
              </a:ext>
            </a:extLst>
          </p:cNvPr>
          <p:cNvSpPr txBox="1"/>
          <p:nvPr/>
        </p:nvSpPr>
        <p:spPr>
          <a:xfrm>
            <a:off x="2655540" y="3603114"/>
            <a:ext cx="22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bas Neue Bold" panose="020B0606020202050201" pitchFamily="34" charset="-52"/>
                <a:cs typeface="Sora" panose="020B0604020202020204" charset="0"/>
              </a:rPr>
              <a:t>0</a:t>
            </a:r>
            <a:endParaRPr lang="ru-RU" sz="2400" dirty="0">
              <a:latin typeface="Bebas Neue Bold" panose="020B0606020202050201" pitchFamily="34" charset="-52"/>
              <a:cs typeface="Sora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4F6D6-256D-4586-9090-FC4F3547280D}"/>
              </a:ext>
            </a:extLst>
          </p:cNvPr>
          <p:cNvSpPr txBox="1"/>
          <p:nvPr/>
        </p:nvSpPr>
        <p:spPr>
          <a:xfrm>
            <a:off x="955642" y="3603116"/>
            <a:ext cx="38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Bebas Neue Bold" panose="020B0606020202050201" pitchFamily="34" charset="-52"/>
                <a:cs typeface="Sora" panose="020B0604020202020204" charset="0"/>
              </a:rPr>
              <a:t>0</a:t>
            </a:r>
            <a:endParaRPr lang="ru-RU" sz="2400" dirty="0">
              <a:solidFill>
                <a:schemeClr val="tx1"/>
              </a:solidFill>
              <a:latin typeface="Bebas Neue Bold" panose="020B0606020202050201" pitchFamily="34" charset="-52"/>
              <a:cs typeface="Sora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81C3FA-5102-42DA-A69A-0373786D9269}"/>
              </a:ext>
            </a:extLst>
          </p:cNvPr>
          <p:cNvSpPr txBox="1"/>
          <p:nvPr/>
        </p:nvSpPr>
        <p:spPr>
          <a:xfrm>
            <a:off x="3867345" y="3618078"/>
            <a:ext cx="3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Bebas Neue Bold" panose="020B0606020202050201" pitchFamily="34" charset="-52"/>
                <a:cs typeface="Sora" panose="020B0604020202020204" charset="0"/>
              </a:rPr>
              <a:t>1</a:t>
            </a:r>
            <a:endParaRPr lang="ru-RU" sz="2400" dirty="0">
              <a:solidFill>
                <a:schemeClr val="tx1"/>
              </a:solidFill>
              <a:latin typeface="Bebas Neue Bold" panose="020B0606020202050201" pitchFamily="34" charset="-52"/>
              <a:cs typeface="Sora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BCB75-1A88-41D2-B725-C4685C7412F6}"/>
              </a:ext>
            </a:extLst>
          </p:cNvPr>
          <p:cNvSpPr txBox="1"/>
          <p:nvPr/>
        </p:nvSpPr>
        <p:spPr>
          <a:xfrm>
            <a:off x="1123860" y="3680059"/>
            <a:ext cx="1201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     Qubit</a:t>
            </a:r>
            <a:endParaRPr lang="ru-RU" dirty="0">
              <a:cs typeface="Sora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2B5D1C-51EC-4386-B99E-973E8CB62D09}"/>
              </a:ext>
            </a:extLst>
          </p:cNvPr>
          <p:cNvSpPr txBox="1"/>
          <p:nvPr/>
        </p:nvSpPr>
        <p:spPr>
          <a:xfrm>
            <a:off x="2814676" y="3680057"/>
            <a:ext cx="1201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      Qubit</a:t>
            </a:r>
            <a:endParaRPr lang="ru-RU" dirty="0">
              <a:cs typeface="Sora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AD0ACA-5346-4E0B-B85B-D7963E36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08" y="2793689"/>
            <a:ext cx="1221531" cy="7550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BC1D1A-FB39-4C3E-8E51-ABDEB3F6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85" y="3852496"/>
            <a:ext cx="1209254" cy="7550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 txBox="1">
            <a:spLocks noGrp="1"/>
          </p:cNvSpPr>
          <p:nvPr>
            <p:ph type="title"/>
          </p:nvPr>
        </p:nvSpPr>
        <p:spPr>
          <a:xfrm>
            <a:off x="720000" y="2727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quantum entanglement and interference?</a:t>
            </a:r>
            <a:endParaRPr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8C9C8AF-9DF9-43B4-B33E-BF098790654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51702"/>
            <a:ext cx="8086070" cy="3127533"/>
          </a:xfrm>
        </p:spPr>
        <p:txBody>
          <a:bodyPr/>
          <a:lstStyle/>
          <a:p>
            <a:pPr algn="l"/>
            <a:r>
              <a:rPr lang="en-US" sz="1600" dirty="0"/>
              <a:t>Quantum entanglement occurs when two or more qubits become interdependent.</a:t>
            </a:r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Interference is a phenomenon that occurs when qubits interact with each other, which</a:t>
            </a:r>
          </a:p>
          <a:p>
            <a:pPr algn="l"/>
            <a:r>
              <a:rPr lang="en-US" sz="1600" dirty="0"/>
              <a:t>leads to a change in their general state.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CF2879-D811-4A9D-AD21-0158B3D2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116" y="2341879"/>
            <a:ext cx="1819529" cy="592263"/>
          </a:xfrm>
          <a:prstGeom prst="roundRect">
            <a:avLst>
              <a:gd name="adj" fmla="val 38812"/>
            </a:avLst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C2ABC3-F02F-4DF7-9D74-E8E46899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091" y="1799105"/>
            <a:ext cx="1629001" cy="1677810"/>
          </a:xfrm>
          <a:prstGeom prst="roundRect">
            <a:avLst>
              <a:gd name="adj" fmla="val 13006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9"/>
          <p:cNvSpPr txBox="1">
            <a:spLocks noGrp="1"/>
          </p:cNvSpPr>
          <p:nvPr>
            <p:ph type="title"/>
          </p:nvPr>
        </p:nvSpPr>
        <p:spPr>
          <a:xfrm>
            <a:off x="3540657" y="2469675"/>
            <a:ext cx="4890118" cy="7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Shor`s algorithm</a:t>
            </a:r>
            <a:endParaRPr dirty="0"/>
          </a:p>
        </p:txBody>
      </p:sp>
      <p:sp>
        <p:nvSpPr>
          <p:cNvPr id="833" name="Google Shape;833;p59"/>
          <p:cNvSpPr txBox="1">
            <a:spLocks noGrp="1"/>
          </p:cNvSpPr>
          <p:nvPr>
            <p:ph type="title" idx="2"/>
          </p:nvPr>
        </p:nvSpPr>
        <p:spPr>
          <a:xfrm>
            <a:off x="7234600" y="1183982"/>
            <a:ext cx="10437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34" name="Google Shape;834;p59"/>
          <p:cNvSpPr txBox="1">
            <a:spLocks noGrp="1"/>
          </p:cNvSpPr>
          <p:nvPr>
            <p:ph type="subTitle" idx="1"/>
          </p:nvPr>
        </p:nvSpPr>
        <p:spPr>
          <a:xfrm>
            <a:off x="3804184" y="3212214"/>
            <a:ext cx="462659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Operating principle of algorithm and its applications</a:t>
            </a:r>
            <a:endParaRPr lang="en-US" sz="1800" dirty="0">
              <a:solidFill>
                <a:srgbClr val="666666"/>
              </a:solidFill>
            </a:endParaRPr>
          </a:p>
        </p:txBody>
      </p:sp>
      <p:grpSp>
        <p:nvGrpSpPr>
          <p:cNvPr id="835" name="Google Shape;835;p59"/>
          <p:cNvGrpSpPr/>
          <p:nvPr/>
        </p:nvGrpSpPr>
        <p:grpSpPr>
          <a:xfrm>
            <a:off x="713224" y="185361"/>
            <a:ext cx="2511544" cy="3214355"/>
            <a:chOff x="-769501" y="-1480301"/>
            <a:chExt cx="2511544" cy="3214355"/>
          </a:xfrm>
        </p:grpSpPr>
        <p:sp>
          <p:nvSpPr>
            <p:cNvPr id="836" name="Google Shape;836;p59"/>
            <p:cNvSpPr txBox="1"/>
            <p:nvPr/>
          </p:nvSpPr>
          <p:spPr>
            <a:xfrm rot="1037487">
              <a:off x="41577" y="778249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9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837" name="Google Shape;837;p59"/>
            <p:cNvSpPr txBox="1"/>
            <p:nvPr/>
          </p:nvSpPr>
          <p:spPr>
            <a:xfrm rot="-368342">
              <a:off x="679775" y="317813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0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838" name="Google Shape;838;p59"/>
            <p:cNvSpPr txBox="1"/>
            <p:nvPr/>
          </p:nvSpPr>
          <p:spPr>
            <a:xfrm rot="-368342">
              <a:off x="371575" y="-450912"/>
              <a:ext cx="622771" cy="88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7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839" name="Google Shape;839;p59"/>
            <p:cNvSpPr txBox="1"/>
            <p:nvPr/>
          </p:nvSpPr>
          <p:spPr>
            <a:xfrm rot="661963">
              <a:off x="1235835" y="-1443070"/>
              <a:ext cx="449915" cy="633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3</a:t>
              </a:r>
              <a:endParaRPr sz="2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840" name="Google Shape;840;p59"/>
            <p:cNvSpPr txBox="1"/>
            <p:nvPr/>
          </p:nvSpPr>
          <p:spPr>
            <a:xfrm rot="1037487">
              <a:off x="-652323" y="-865151"/>
              <a:ext cx="622745" cy="883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 b="1">
                  <a:solidFill>
                    <a:schemeClr val="dk1"/>
                  </a:solidFill>
                  <a:latin typeface="Sora"/>
                  <a:ea typeface="Sora"/>
                  <a:cs typeface="Sora"/>
                  <a:sym typeface="Sora"/>
                </a:rPr>
                <a:t>5</a:t>
              </a:r>
              <a:endParaRPr sz="4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Peter Shor</a:t>
            </a:r>
            <a:endParaRPr dirty="0"/>
          </a:p>
        </p:txBody>
      </p:sp>
      <p:sp>
        <p:nvSpPr>
          <p:cNvPr id="598" name="Google Shape;598;p46"/>
          <p:cNvSpPr txBox="1">
            <a:spLocks noGrp="1"/>
          </p:cNvSpPr>
          <p:nvPr>
            <p:ph type="subTitle" idx="1"/>
          </p:nvPr>
        </p:nvSpPr>
        <p:spPr>
          <a:xfrm>
            <a:off x="3514641" y="1983391"/>
            <a:ext cx="3568645" cy="1687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Peter Shor, an American professor of applied mathematics in MIT, developed his algorithm in 1994.</a:t>
            </a:r>
            <a:endParaRPr sz="1600" dirty="0"/>
          </a:p>
        </p:txBody>
      </p:sp>
      <p:sp>
        <p:nvSpPr>
          <p:cNvPr id="606" name="Google Shape;606;p46"/>
          <p:cNvSpPr/>
          <p:nvPr/>
        </p:nvSpPr>
        <p:spPr>
          <a:xfrm>
            <a:off x="1404359" y="1815303"/>
            <a:ext cx="1792524" cy="2024081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570A30-BE71-4B91-B718-423B9242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359" y="1815303"/>
            <a:ext cx="1786884" cy="20240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Shor`s algorithm</a:t>
            </a:r>
            <a:endParaRPr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00A119-B1AC-4801-86D2-6FEDB27C9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290" y="2567710"/>
            <a:ext cx="1978200" cy="665400"/>
          </a:xfrm>
        </p:spPr>
        <p:txBody>
          <a:bodyPr/>
          <a:lstStyle/>
          <a:p>
            <a:r>
              <a:rPr lang="en-US" sz="1600" dirty="0"/>
              <a:t>Entanglement</a:t>
            </a:r>
            <a:endParaRPr lang="ru-RU" sz="1600" dirty="0"/>
          </a:p>
        </p:txBody>
      </p:sp>
      <p:sp>
        <p:nvSpPr>
          <p:cNvPr id="10" name="Google Shape;1132;p78">
            <a:extLst>
              <a:ext uri="{FF2B5EF4-FFF2-40B4-BE49-F238E27FC236}">
                <a16:creationId xmlns:a16="http://schemas.microsoft.com/office/drawing/2014/main" id="{848D903B-F71A-46E8-B665-081E653062C6}"/>
              </a:ext>
            </a:extLst>
          </p:cNvPr>
          <p:cNvSpPr/>
          <p:nvPr/>
        </p:nvSpPr>
        <p:spPr>
          <a:xfrm rot="8524031">
            <a:off x="3367600" y="1968807"/>
            <a:ext cx="933584" cy="548568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32;p78">
            <a:extLst>
              <a:ext uri="{FF2B5EF4-FFF2-40B4-BE49-F238E27FC236}">
                <a16:creationId xmlns:a16="http://schemas.microsoft.com/office/drawing/2014/main" id="{985AA67B-B362-44C9-8D08-BC29C86D8B65}"/>
              </a:ext>
            </a:extLst>
          </p:cNvPr>
          <p:cNvSpPr/>
          <p:nvPr/>
        </p:nvSpPr>
        <p:spPr>
          <a:xfrm rot="2338966">
            <a:off x="4844200" y="1968807"/>
            <a:ext cx="933584" cy="548568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AAE28111-61D2-4CD5-ABFD-7641360075C2}"/>
              </a:ext>
            </a:extLst>
          </p:cNvPr>
          <p:cNvSpPr txBox="1">
            <a:spLocks/>
          </p:cNvSpPr>
          <p:nvPr/>
        </p:nvSpPr>
        <p:spPr>
          <a:xfrm>
            <a:off x="5356404" y="2623287"/>
            <a:ext cx="1978200" cy="40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en-US" dirty="0"/>
              <a:t>Interference</a:t>
            </a:r>
            <a:endParaRPr lang="ru-RU" dirty="0"/>
          </a:p>
        </p:txBody>
      </p:sp>
      <p:sp>
        <p:nvSpPr>
          <p:cNvPr id="16" name="Google Shape;606;p46">
            <a:extLst>
              <a:ext uri="{FF2B5EF4-FFF2-40B4-BE49-F238E27FC236}">
                <a16:creationId xmlns:a16="http://schemas.microsoft.com/office/drawing/2014/main" id="{037A5AEE-0880-4A7F-ADC4-D48104683B27}"/>
              </a:ext>
            </a:extLst>
          </p:cNvPr>
          <p:cNvSpPr/>
          <p:nvPr/>
        </p:nvSpPr>
        <p:spPr>
          <a:xfrm>
            <a:off x="4276480" y="1314827"/>
            <a:ext cx="591040" cy="56409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" name="Google Shape;833;p59">
            <a:extLst>
              <a:ext uri="{FF2B5EF4-FFF2-40B4-BE49-F238E27FC236}">
                <a16:creationId xmlns:a16="http://schemas.microsoft.com/office/drawing/2014/main" id="{26C51541-6C05-443A-A3F3-5BB44E915556}"/>
              </a:ext>
            </a:extLst>
          </p:cNvPr>
          <p:cNvSpPr txBox="1">
            <a:spLocks/>
          </p:cNvSpPr>
          <p:nvPr/>
        </p:nvSpPr>
        <p:spPr>
          <a:xfrm>
            <a:off x="4195591" y="1265208"/>
            <a:ext cx="752817" cy="7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/>
            <a:r>
              <a:rPr lang="ru-RU" sz="3200" dirty="0">
                <a:solidFill>
                  <a:schemeClr val="accent1"/>
                </a:solidFill>
              </a:rPr>
              <a:t>21</a:t>
            </a:r>
            <a:endParaRPr lang="en" sz="32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99C1C-1159-4057-82AB-5B50FC5F3426}"/>
              </a:ext>
            </a:extLst>
          </p:cNvPr>
          <p:cNvSpPr txBox="1"/>
          <p:nvPr/>
        </p:nvSpPr>
        <p:spPr>
          <a:xfrm>
            <a:off x="2334777" y="3134923"/>
            <a:ext cx="96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  <a:latin typeface="Cabin" panose="020B0604020202020204" charset="0"/>
              </a:rPr>
              <a:t>, 3, 5, 7</a:t>
            </a:r>
            <a:endParaRPr lang="ru-RU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9489F-5DB7-4DB0-AEE6-336822C89132}"/>
              </a:ext>
            </a:extLst>
          </p:cNvPr>
          <p:cNvSpPr txBox="1"/>
          <p:nvPr/>
        </p:nvSpPr>
        <p:spPr>
          <a:xfrm>
            <a:off x="5202512" y="3042590"/>
            <a:ext cx="287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bin" panose="020B0604020202020204" charset="0"/>
                <a:cs typeface="Sora" panose="020B0604020202020204" charset="0"/>
              </a:rPr>
              <a:t>3, 7 will have a better chance</a:t>
            </a:r>
          </a:p>
          <a:p>
            <a:r>
              <a:rPr lang="en-US" dirty="0">
                <a:solidFill>
                  <a:schemeClr val="accent2"/>
                </a:solidFill>
                <a:latin typeface="Cabin" panose="020B0604020202020204" charset="0"/>
                <a:cs typeface="Sora" panose="020B0604020202020204" charset="0"/>
              </a:rPr>
              <a:t>2, 5 will have a lower chance</a:t>
            </a:r>
            <a:endParaRPr lang="ru-RU" dirty="0">
              <a:solidFill>
                <a:schemeClr val="accent2"/>
              </a:solidFill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38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Classical part of Shor`s algorithm</a:t>
            </a:r>
            <a:endParaRPr dirty="0"/>
          </a:p>
        </p:txBody>
      </p:sp>
      <p:sp>
        <p:nvSpPr>
          <p:cNvPr id="715" name="Google Shape;715;p54"/>
          <p:cNvSpPr txBox="1">
            <a:spLocks noGrp="1"/>
          </p:cNvSpPr>
          <p:nvPr>
            <p:ph type="subTitle" idx="4294967295"/>
          </p:nvPr>
        </p:nvSpPr>
        <p:spPr>
          <a:xfrm>
            <a:off x="1004759" y="1495923"/>
            <a:ext cx="728688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Let </a:t>
            </a:r>
            <a:r>
              <a:rPr lang="en-US" sz="1600" i="1" dirty="0"/>
              <a:t>N</a:t>
            </a:r>
            <a:r>
              <a:rPr lang="en-US" sz="1600" dirty="0"/>
              <a:t> be the number we want to factorize and </a:t>
            </a:r>
            <a:r>
              <a:rPr lang="en-US" sz="1600" i="1" dirty="0"/>
              <a:t>a – </a:t>
            </a:r>
            <a:r>
              <a:rPr lang="en-US" sz="1600" dirty="0"/>
              <a:t>random parameter</a:t>
            </a:r>
            <a:endParaRPr sz="1600" i="1" dirty="0"/>
          </a:p>
        </p:txBody>
      </p:sp>
      <p:sp>
        <p:nvSpPr>
          <p:cNvPr id="719" name="Google Shape;719;p54"/>
          <p:cNvSpPr txBox="1">
            <a:spLocks noGrp="1"/>
          </p:cNvSpPr>
          <p:nvPr>
            <p:ph type="subTitle" idx="4294967295"/>
          </p:nvPr>
        </p:nvSpPr>
        <p:spPr>
          <a:xfrm>
            <a:off x="82826" y="3235331"/>
            <a:ext cx="8484704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If we find the period of this function, we can calculate all prime numbers of </a:t>
            </a:r>
            <a:r>
              <a:rPr lang="en-US" sz="1600" i="1" dirty="0"/>
              <a:t>N</a:t>
            </a:r>
            <a:endParaRPr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58B28F-C431-4269-8CFE-C7471B2864E7}"/>
                  </a:ext>
                </a:extLst>
              </p:cNvPr>
              <p:cNvSpPr txBox="1"/>
              <p:nvPr/>
            </p:nvSpPr>
            <p:spPr>
              <a:xfrm>
                <a:off x="0" y="2254512"/>
                <a:ext cx="908436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600" i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ru-RU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func>
                        <m:funcPr>
                          <m:ctrlPr>
                            <a:rPr lang="ru-RU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16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</m:fName>
                        <m:e>
                          <m:r>
                            <a:rPr lang="ru-RU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ru-RU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58B28F-C431-4269-8CFE-C7471B28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54512"/>
                <a:ext cx="9084364" cy="246221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Mathematical Logic - Master of Science in Mathematics by Slidesgo">
  <a:themeElements>
    <a:clrScheme name="Simple Light">
      <a:dk1>
        <a:srgbClr val="FFFFFF"/>
      </a:dk1>
      <a:lt1>
        <a:srgbClr val="1672AC"/>
      </a:lt1>
      <a:dk2>
        <a:srgbClr val="2B6693"/>
      </a:dk2>
      <a:lt2>
        <a:srgbClr val="04357C"/>
      </a:lt2>
      <a:accent1>
        <a:srgbClr val="0112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469</Words>
  <Application>Microsoft Office PowerPoint</Application>
  <PresentationFormat>Экран (16:9)</PresentationFormat>
  <Paragraphs>111</Paragraphs>
  <Slides>18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Cambria Math</vt:lpstr>
      <vt:lpstr>Arial</vt:lpstr>
      <vt:lpstr>Sora</vt:lpstr>
      <vt:lpstr>Bebas Neue Bold</vt:lpstr>
      <vt:lpstr>Cabin</vt:lpstr>
      <vt:lpstr>Anaheim</vt:lpstr>
      <vt:lpstr>Nunito Light</vt:lpstr>
      <vt:lpstr>Mathematical Logic - Master of Science in Mathematics by Slidesgo</vt:lpstr>
      <vt:lpstr>Quantum Computing Shor`s algorithm and its application</vt:lpstr>
      <vt:lpstr>Outline</vt:lpstr>
      <vt:lpstr>Introduction</vt:lpstr>
      <vt:lpstr>What is qubit?</vt:lpstr>
      <vt:lpstr>What are quantum entanglement and interference?</vt:lpstr>
      <vt:lpstr>Shor`s algorithm</vt:lpstr>
      <vt:lpstr>Peter Shor</vt:lpstr>
      <vt:lpstr>Shor`s algorithm</vt:lpstr>
      <vt:lpstr>Classical part of Shor`s algorithm</vt:lpstr>
      <vt:lpstr>Quantum part of Shor`s algorithm</vt:lpstr>
      <vt:lpstr>Quantum part of Shor`s algorithm</vt:lpstr>
      <vt:lpstr>Importance</vt:lpstr>
      <vt:lpstr>Cryptosystem</vt:lpstr>
      <vt:lpstr>Importance</vt:lpstr>
      <vt:lpstr>Conclusion</vt:lpstr>
      <vt:lpstr>Impact of Shor’s algorithm on cryptography</vt:lpstr>
      <vt:lpstr>References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 Shor algorithm and its application</dc:title>
  <cp:lastModifiedBy>1zxxe@mail.ru</cp:lastModifiedBy>
  <cp:revision>16</cp:revision>
  <dcterms:modified xsi:type="dcterms:W3CDTF">2023-11-25T06:37:05Z</dcterms:modified>
</cp:coreProperties>
</file>